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37"/>
  </p:notesMasterIdLst>
  <p:handoutMasterIdLst>
    <p:handoutMasterId r:id="rId38"/>
  </p:handoutMasterIdLst>
  <p:sldIdLst>
    <p:sldId id="256" r:id="rId5"/>
    <p:sldId id="379" r:id="rId6"/>
    <p:sldId id="378" r:id="rId7"/>
    <p:sldId id="266" r:id="rId8"/>
    <p:sldId id="268" r:id="rId9"/>
    <p:sldId id="374" r:id="rId10"/>
    <p:sldId id="284" r:id="rId11"/>
    <p:sldId id="286" r:id="rId12"/>
    <p:sldId id="288" r:id="rId13"/>
    <p:sldId id="290" r:id="rId14"/>
    <p:sldId id="294" r:id="rId15"/>
    <p:sldId id="376" r:id="rId16"/>
    <p:sldId id="302" r:id="rId17"/>
    <p:sldId id="304" r:id="rId18"/>
    <p:sldId id="312" r:id="rId19"/>
    <p:sldId id="316" r:id="rId20"/>
    <p:sldId id="318" r:id="rId21"/>
    <p:sldId id="375" r:id="rId22"/>
    <p:sldId id="331" r:id="rId23"/>
    <p:sldId id="272" r:id="rId24"/>
    <p:sldId id="338" r:id="rId25"/>
    <p:sldId id="340" r:id="rId26"/>
    <p:sldId id="341" r:id="rId27"/>
    <p:sldId id="343" r:id="rId28"/>
    <p:sldId id="377" r:id="rId29"/>
    <p:sldId id="345" r:id="rId30"/>
    <p:sldId id="372" r:id="rId31"/>
    <p:sldId id="373" r:id="rId32"/>
    <p:sldId id="380" r:id="rId33"/>
    <p:sldId id="381" r:id="rId34"/>
    <p:sldId id="274" r:id="rId35"/>
    <p:sldId id="382"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6507"/>
    <a:srgbClr val="F2C811"/>
    <a:srgbClr val="243A5E"/>
    <a:srgbClr val="4BCBEE"/>
    <a:srgbClr val="1392B4"/>
    <a:srgbClr val="0B556A"/>
    <a:srgbClr val="59B4D9"/>
    <a:srgbClr val="EBEBEB"/>
    <a:srgbClr val="FFFFFF"/>
    <a:srgbClr val="FFF100"/>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30" autoAdjust="0"/>
    <p:restoredTop sz="61442" autoAdjust="0"/>
  </p:normalViewPr>
  <p:slideViewPr>
    <p:cSldViewPr snapToGrid="0">
      <p:cViewPr varScale="1">
        <p:scale>
          <a:sx n="63" d="100"/>
          <a:sy n="63" d="100"/>
        </p:scale>
        <p:origin x="414" y="45"/>
      </p:cViewPr>
      <p:guideLst/>
    </p:cSldViewPr>
  </p:slideViewPr>
  <p:outlineViewPr>
    <p:cViewPr>
      <p:scale>
        <a:sx n="33" d="100"/>
        <a:sy n="33" d="100"/>
      </p:scale>
      <p:origin x="0" y="-4476"/>
    </p:cViewPr>
    <p:sldLst>
      <p:sld r:id="rId1" collapse="1"/>
    </p:sldLst>
  </p:outlineViewPr>
  <p:notesTextViewPr>
    <p:cViewPr>
      <p:scale>
        <a:sx n="1" d="1"/>
        <a:sy n="1" d="1"/>
      </p:scale>
      <p:origin x="0" y="0"/>
    </p:cViewPr>
  </p:notesTextViewPr>
  <p:sorterViewPr>
    <p:cViewPr>
      <p:scale>
        <a:sx n="100" d="100"/>
        <a:sy n="100" d="100"/>
      </p:scale>
      <p:origin x="0" y="-2214"/>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9/17/2021 1:19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9/17/2021 1:19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power-bi/create-reports/sample-financial-download"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docs.microsoft.com/en-us/learn/modules/get-data-power-bi/1-overview-power-bi-desktop"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powerapps/user/add-powerbi-dashboard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MicrosoftDocs/mslearn-developer-tools-power-platform/blob/master/power-apps/dataverse-power-bi/cost-trends.zip"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Link: https://docs.microsoft.com/en-us/learn/modules/get-started-with-power-bi/</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204847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The canvas (the area in the center of the Power BI service) shows you the available sources of data in the Power BI service. In addition to common data sources like Microsoft Excel files, databases, or Microsoft Azure data, Power BI can just as easily connect to a whole assortment of software services (also called SaaS providers or cloud services): Salesforce, Facebook, Google Analytics, and more.</a:t>
            </a:r>
            <a:endParaRPr lang="en-US" dirty="0"/>
          </a:p>
          <a:p>
            <a:endParaRPr lang="en-US" dirty="0"/>
          </a:p>
          <a:p>
            <a:r>
              <a:rPr lang="en-US" sz="1200" b="0" i="0" kern="1200" dirty="0">
                <a:solidFill>
                  <a:schemeClr val="tx1"/>
                </a:solidFill>
                <a:effectLst/>
                <a:latin typeface="+mn-lt"/>
                <a:ea typeface="+mn-ea"/>
                <a:cs typeface="+mn-cs"/>
              </a:rPr>
              <a:t>For these software services, the </a:t>
            </a:r>
            <a:r>
              <a:rPr lang="en-US" sz="1200" b="1" i="0" kern="1200" dirty="0">
                <a:solidFill>
                  <a:schemeClr val="tx1"/>
                </a:solidFill>
                <a:effectLst/>
                <a:latin typeface="+mn-lt"/>
                <a:ea typeface="+mn-ea"/>
                <a:cs typeface="+mn-cs"/>
              </a:rPr>
              <a:t>Power BI service</a:t>
            </a:r>
            <a:r>
              <a:rPr lang="en-US" sz="1200" b="0" i="0" kern="1200" dirty="0">
                <a:solidFill>
                  <a:schemeClr val="tx1"/>
                </a:solidFill>
                <a:effectLst/>
                <a:latin typeface="+mn-lt"/>
                <a:ea typeface="+mn-ea"/>
                <a:cs typeface="+mn-cs"/>
              </a:rPr>
              <a:t> provides a collection of ready-made visuals that are pre-arranged on dashboards and reports for your organization. This collection of visuals is called an </a:t>
            </a:r>
            <a:r>
              <a:rPr lang="en-US" sz="1200" b="1" i="0" kern="1200" dirty="0">
                <a:solidFill>
                  <a:schemeClr val="tx1"/>
                </a:solidFill>
                <a:effectLst/>
                <a:latin typeface="+mn-lt"/>
                <a:ea typeface="+mn-ea"/>
                <a:cs typeface="+mn-cs"/>
              </a:rPr>
              <a:t>app</a:t>
            </a:r>
            <a:r>
              <a:rPr lang="en-US" sz="1200" b="0" i="0" kern="1200" dirty="0">
                <a:solidFill>
                  <a:schemeClr val="tx1"/>
                </a:solidFill>
                <a:effectLst/>
                <a:latin typeface="+mn-lt"/>
                <a:ea typeface="+mn-ea"/>
                <a:cs typeface="+mn-cs"/>
              </a:rPr>
              <a:t>. Apps get you up and running quickly, with data and dashboards that your organization has created for you. For example, when you use the GitHub app, Power BI connects to your GitHub account (after you provide your credentials) and then populates a predefined collection of visuals and dashboards in Power BI.</a:t>
            </a:r>
          </a:p>
          <a:p>
            <a:r>
              <a:rPr lang="en-US" sz="1200" b="0" i="0" kern="1200" dirty="0">
                <a:solidFill>
                  <a:schemeClr val="tx1"/>
                </a:solidFill>
                <a:effectLst/>
                <a:latin typeface="+mn-lt"/>
                <a:ea typeface="+mn-ea"/>
                <a:cs typeface="+mn-cs"/>
              </a:rPr>
              <a:t>There are apps for all sorts of online services. The following image shows a page of apps that are available for different online services, in alphabetical order. This page is shown when you select the </a:t>
            </a:r>
            <a:r>
              <a:rPr lang="en-US" sz="1200" b="1" i="0" kern="1200" dirty="0">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button in the </a:t>
            </a:r>
            <a:r>
              <a:rPr lang="en-US" sz="1200" b="1" i="0" kern="1200" dirty="0">
                <a:solidFill>
                  <a:schemeClr val="tx1"/>
                </a:solidFill>
                <a:effectLst/>
                <a:latin typeface="+mn-lt"/>
                <a:ea typeface="+mn-ea"/>
                <a:cs typeface="+mn-cs"/>
              </a:rPr>
              <a:t>Services</a:t>
            </a:r>
            <a:r>
              <a:rPr lang="en-US" sz="1200" b="0" i="0" kern="1200" dirty="0">
                <a:solidFill>
                  <a:schemeClr val="tx1"/>
                </a:solidFill>
                <a:effectLst/>
                <a:latin typeface="+mn-lt"/>
                <a:ea typeface="+mn-ea"/>
                <a:cs typeface="+mn-cs"/>
              </a:rPr>
              <a:t> box (shown in the previous image). As you can see from the following image, there are many apps to choose from.</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After the data is loaded, the predefined GitHub app dashboard appears.</a:t>
            </a: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On the dashboard, you can select any of the visuals and interact with them. As you do so, all the other visuals on the page will respond. For example, when the May 2018 bar is selected in the Pull Requests (by month) visual, the other visuals on the page adjust to reflect that selection.</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You can also choose to update the dataset for an app, or other data that you use in Power BI. To set update settings, select the schedule update icon for the dataset to update, and then use the menu that appears. You can also select the update icon (the circle with an arrow) next to the schedule update icon to update the dataset immediately.</a:t>
            </a: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N" dirty="0"/>
              <a:t>Link: https://docs.microsoft.com/en-us/learn/modules/get-data-power-bi/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280887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Power BI Desktop is a free application for PCs that lets you gather, transform, and visualize your data. In this module, you'll learn how to find and collect data from different sources and how to clean or transform it. You'll also learn tricks to make data-gathering easier.</a:t>
            </a:r>
          </a:p>
          <a:p>
            <a:r>
              <a:rPr dirty="0"/>
              <a:t>
Power BI Desktop and the Power BI Service work together. You can create your reports and dashboards in Power BI Desktop, and then publish them to the Power BI Service for others to consume.</a:t>
            </a:r>
          </a:p>
          <a:p>
            <a:r>
              <a:rPr dirty="0"/>
              <a:t>
Video: Introduction to Power BI Desktop</a:t>
            </a:r>
          </a:p>
          <a:p>
            <a:r>
              <a:rPr dirty="0"/>
              <a:t>
[!VIDEO https://www.microsoft.com/videoplayer/embed/RE3kZ3T]</a:t>
            </a:r>
          </a:p>
          <a:p>
            <a:r>
              <a:rPr dirty="0"/>
              <a:t>
To perform the exercises in this module, you'll need to have Power BI desktop installed and have a Power BI Service account set up.</a:t>
            </a:r>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You can download Power BI Desktop from the web or as an app from the Microsoft Store on the Windows tab.</a:t>
            </a:r>
            <a:br>
              <a:rPr lang="en-US" dirty="0"/>
            </a:br>
            <a:endParaRPr lang="en-US" dirty="0"/>
          </a:p>
          <a:p>
            <a:r>
              <a:rPr lang="en-US" dirty="0"/>
              <a:t>Please</a:t>
            </a:r>
            <a:r>
              <a:rPr lang="en-US" baseline="0" dirty="0"/>
              <a:t> note that some students are having issues connecting to the data base when they install Power BI Desktop via the Windows Store App</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sz="1200" b="1" i="0" kern="1200" dirty="0">
                <a:solidFill>
                  <a:schemeClr val="tx1"/>
                </a:solidFill>
                <a:effectLst/>
                <a:latin typeface="+mn-lt"/>
                <a:ea typeface="+mn-ea"/>
                <a:cs typeface="+mn-cs"/>
              </a:rPr>
              <a:t>Ribbon</a:t>
            </a:r>
            <a:r>
              <a:rPr lang="en-US" sz="1200" b="0" i="0" kern="1200" dirty="0">
                <a:solidFill>
                  <a:schemeClr val="tx1"/>
                </a:solidFill>
                <a:effectLst/>
                <a:latin typeface="+mn-lt"/>
                <a:ea typeface="+mn-ea"/>
                <a:cs typeface="+mn-cs"/>
              </a:rPr>
              <a:t> - Displays common tasks that are associated with reports and visualizations.</a:t>
            </a:r>
          </a:p>
          <a:p>
            <a:r>
              <a:rPr lang="en-US" sz="1200" b="1" i="0" kern="1200" dirty="0">
                <a:solidFill>
                  <a:schemeClr val="tx1"/>
                </a:solidFill>
                <a:effectLst/>
                <a:latin typeface="+mn-lt"/>
                <a:ea typeface="+mn-ea"/>
                <a:cs typeface="+mn-cs"/>
              </a:rPr>
              <a:t>Report view, or canvas</a:t>
            </a:r>
            <a:r>
              <a:rPr lang="en-US" sz="1200" b="0" i="0" kern="1200" dirty="0">
                <a:solidFill>
                  <a:schemeClr val="tx1"/>
                </a:solidFill>
                <a:effectLst/>
                <a:latin typeface="+mn-lt"/>
                <a:ea typeface="+mn-ea"/>
                <a:cs typeface="+mn-cs"/>
              </a:rPr>
              <a:t> - Where visualizations are created and arranged. You can switch between </a:t>
            </a:r>
            <a:r>
              <a:rPr lang="en-US" sz="1200" b="1" i="0" kern="1200" dirty="0">
                <a:solidFill>
                  <a:schemeClr val="tx1"/>
                </a:solidFill>
                <a:effectLst/>
                <a:latin typeface="+mn-lt"/>
                <a:ea typeface="+mn-ea"/>
                <a:cs typeface="+mn-cs"/>
              </a:rPr>
              <a:t>Report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Model</a:t>
            </a:r>
            <a:r>
              <a:rPr lang="en-US" sz="1200" b="0" i="0" kern="1200" dirty="0">
                <a:solidFill>
                  <a:schemeClr val="tx1"/>
                </a:solidFill>
                <a:effectLst/>
                <a:latin typeface="+mn-lt"/>
                <a:ea typeface="+mn-ea"/>
                <a:cs typeface="+mn-cs"/>
              </a:rPr>
              <a:t> views by selecting the icons in the left column.</a:t>
            </a:r>
          </a:p>
          <a:p>
            <a:r>
              <a:rPr lang="en-US" sz="1200" b="1" i="0" kern="1200" dirty="0">
                <a:solidFill>
                  <a:schemeClr val="tx1"/>
                </a:solidFill>
                <a:effectLst/>
                <a:latin typeface="+mn-lt"/>
                <a:ea typeface="+mn-ea"/>
                <a:cs typeface="+mn-cs"/>
              </a:rPr>
              <a:t>Pages tab</a:t>
            </a:r>
            <a:r>
              <a:rPr lang="en-US" sz="1200" b="0" i="0" kern="1200" dirty="0">
                <a:solidFill>
                  <a:schemeClr val="tx1"/>
                </a:solidFill>
                <a:effectLst/>
                <a:latin typeface="+mn-lt"/>
                <a:ea typeface="+mn-ea"/>
                <a:cs typeface="+mn-cs"/>
              </a:rPr>
              <a:t> - Located along the bottom of the page, this area is where you would select or add a report page.</a:t>
            </a:r>
          </a:p>
          <a:p>
            <a:r>
              <a:rPr lang="en-US" sz="1200" b="1" i="0" kern="1200" dirty="0">
                <a:solidFill>
                  <a:schemeClr val="tx1"/>
                </a:solidFill>
                <a:effectLst/>
                <a:latin typeface="+mn-lt"/>
                <a:ea typeface="+mn-ea"/>
                <a:cs typeface="+mn-cs"/>
              </a:rPr>
              <a:t>Visualizations pane</a:t>
            </a:r>
            <a:r>
              <a:rPr lang="en-US" sz="1200" b="0" i="0" kern="1200" dirty="0">
                <a:solidFill>
                  <a:schemeClr val="tx1"/>
                </a:solidFill>
                <a:effectLst/>
                <a:latin typeface="+mn-lt"/>
                <a:ea typeface="+mn-ea"/>
                <a:cs typeface="+mn-cs"/>
              </a:rPr>
              <a:t> - Where you can change visualizations, customize colors or axes, apply filters, drag columns, and more.</a:t>
            </a:r>
          </a:p>
          <a:p>
            <a:r>
              <a:rPr lang="en-US" sz="1200" b="1" i="0" kern="1200" dirty="0">
                <a:solidFill>
                  <a:schemeClr val="tx1"/>
                </a:solidFill>
                <a:effectLst/>
                <a:latin typeface="+mn-lt"/>
                <a:ea typeface="+mn-ea"/>
                <a:cs typeface="+mn-cs"/>
              </a:rPr>
              <a:t>Columns pane</a:t>
            </a:r>
            <a:r>
              <a:rPr lang="en-US" sz="1200" b="0" i="0" kern="1200" dirty="0">
                <a:solidFill>
                  <a:schemeClr val="tx1"/>
                </a:solidFill>
                <a:effectLst/>
                <a:latin typeface="+mn-lt"/>
                <a:ea typeface="+mn-ea"/>
                <a:cs typeface="+mn-cs"/>
              </a:rPr>
              <a:t> - Where query elements and filters can be dragged onto the </a:t>
            </a:r>
            <a:r>
              <a:rPr lang="en-US" sz="1200" b="1" i="0" kern="1200" dirty="0">
                <a:solidFill>
                  <a:schemeClr val="tx1"/>
                </a:solidFill>
                <a:effectLst/>
                <a:latin typeface="+mn-lt"/>
                <a:ea typeface="+mn-ea"/>
                <a:cs typeface="+mn-cs"/>
              </a:rPr>
              <a:t>Report</a:t>
            </a:r>
            <a:r>
              <a:rPr lang="en-US" sz="1200" b="0" i="0" kern="1200" dirty="0">
                <a:solidFill>
                  <a:schemeClr val="tx1"/>
                </a:solidFill>
                <a:effectLst/>
                <a:latin typeface="+mn-lt"/>
                <a:ea typeface="+mn-ea"/>
                <a:cs typeface="+mn-cs"/>
              </a:rPr>
              <a:t> view or dragged to the </a:t>
            </a:r>
            <a:r>
              <a:rPr lang="en-US" sz="1200" b="1" i="0" kern="1200" dirty="0">
                <a:solidFill>
                  <a:schemeClr val="tx1"/>
                </a:solidFill>
                <a:effectLst/>
                <a:latin typeface="+mn-lt"/>
                <a:ea typeface="+mn-ea"/>
                <a:cs typeface="+mn-cs"/>
              </a:rPr>
              <a:t>Filters</a:t>
            </a:r>
            <a:r>
              <a:rPr lang="en-US" sz="1200" b="0" i="0" kern="1200" dirty="0">
                <a:solidFill>
                  <a:schemeClr val="tx1"/>
                </a:solidFill>
                <a:effectLst/>
                <a:latin typeface="+mn-lt"/>
                <a:ea typeface="+mn-ea"/>
                <a:cs typeface="+mn-cs"/>
              </a:rPr>
              <a:t> area of the Visualizations pane.</a:t>
            </a: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To create a visual, drag a </a:t>
            </a:r>
            <a:r>
              <a:rPr lang="en-US" dirty="0"/>
              <a:t>column</a:t>
            </a:r>
            <a:r>
              <a:rPr dirty="0"/>
              <a:t> from </a:t>
            </a:r>
            <a:r>
              <a:t>the </a:t>
            </a:r>
            <a:r>
              <a:rPr lang="en-US"/>
              <a:t>Column</a:t>
            </a:r>
            <a:r>
              <a:t>s </a:t>
            </a:r>
            <a:r>
              <a:rPr dirty="0"/>
              <a:t>list onto the Report view.</a:t>
            </a:r>
          </a:p>
          <a:p>
            <a:r>
              <a:rPr dirty="0"/>
              <a:t>
Power BI Desktop automatically created a map-based visualization because it recognized that the State </a:t>
            </a:r>
            <a:r>
              <a:rPr lang="en-US" dirty="0"/>
              <a:t>column</a:t>
            </a:r>
            <a:r>
              <a:rPr dirty="0"/>
              <a:t> contained geolocation data.</a:t>
            </a: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After creating a report with a few visuals, you're ready to publish to the Power BI service. On the Home ribbon on the Power BI Desktop, select Publish.</a:t>
            </a: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Microsoft Power BI is a collection of software services, apps, and connectors that work together to turn your unrelated sources of data into coherent, visually immersive, and interactive insights. Whether your data is a simple Microsoft Excel workbook, or a collection of cloud-based and on-premises hybrid data warehouses, Power BI lets you easily connect to your data sources, visualize (or discover) what's important, and share that with anyone or everyone you want.</a:t>
            </a:r>
          </a:p>
          <a:p>
            <a:r>
              <a:rPr dirty="0"/>
              <a:t>
Power BI can be simple and fast, capable of creating quick insights from an Excel workbook or a local database. But Power BI is also robust and enterprise-grade, ready not only for extensive modeling and real-time analytics, but also for custom development. Therefore, it can be your personal report and visualization tool, but can also serve as the analytics and decision engine behind group projects, divisions, or entire corporations.</a:t>
            </a:r>
          </a:p>
          <a:p>
            <a:r>
              <a:rPr dirty="0"/>
              <a:t>
If you're a beginner with Power BI, this module will get you going. If you're a Power BI veteran, this module will tie concepts together and fill in the gaps.</a:t>
            </a: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When you view a published report in the Power BI service, you can choose the Pin icon to pin that visual to a dashboard.</a:t>
            </a:r>
          </a:p>
          <a:p>
            <a:r>
              <a:t>
You can choose whether to pin the visual to an existing dashboard or to create a new dashboard.</a:t>
            </a:r>
          </a:p>
          <a:p>
            <a:r>
              <a:t>
For more information, see Report View in Power BI Desktop.</a:t>
            </a:r>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Power BI Desktop connects to many types of data sources, including local databases, worksheets, and data on cloud services. Sometimes when you gather data, it's not quite as structured, or clean, as you want it to be. To structure data, you can transform it, meaning that you can split and rename columns, change data types, and create relationships between columns.</a:t>
            </a:r>
          </a:p>
          <a:p>
            <a:r>
              <a:t>
In this unit, you will:</a:t>
            </a:r>
          </a:p>
          <a:p>
            <a:r>
              <a:t>
Connect to data.</a:t>
            </a:r>
          </a:p>
          <a:p>
            <a:r>
              <a:t>
Import data into Power BI Desktop.</a:t>
            </a:r>
          </a:p>
          <a:p>
            <a:r>
              <a:t>
?</a:t>
            </a:r>
          </a:p>
          <a:p>
            <a:r>
              <a:t>
Video: Connecting to data sources</a:t>
            </a:r>
          </a:p>
          <a:p>
            <a:r>
              <a:t>
[!VIDEO https://www.microsoft.com/videoplayer/embed/RE3wRgY]</a:t>
            </a:r>
          </a:p>
          <a:p>
            <a:r>
              <a:t>
[!NOTE] To follow along with the examples in the videos and on this page, download the sample Access database hereand import into Power BI Desktop (Get Data &gt; Database &gt; Access database). If you have any issues loading the Access database, please read this article.</a:t>
            </a:r>
          </a:p>
          <a:p>
            <a:r>
              <a:t>
You can connect Power BI Desktop to many types of data sources, including on-premises databases, Microsoft Excel workbooks, and cloud services. Currently, there are about 60 Power BI-specific connectors to cloud services such as GitHub and Marketo. You can also connect to generic sources through XML, CSV, text, and ODBC. Power BI will even extract tabular data directly from a website URL.</a:t>
            </a:r>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Financial Sample Workbook: </a:t>
            </a:r>
            <a:r>
              <a:rPr lang="en-US" dirty="0">
                <a:hlinkClick r:id="rId3"/>
              </a:rPr>
              <a:t>https://docs.microsoft.com/en-us/power-bi/create-reports/sample-financial-download</a:t>
            </a:r>
            <a:endParaRPr lang="en-US" dirty="0"/>
          </a:p>
          <a:p>
            <a:r>
              <a:rPr lang="en-US" dirty="0"/>
              <a:t>Provide a walkthrough of the previous slides within Power BI Desktop application</a:t>
            </a:r>
          </a:p>
          <a:p>
            <a:r>
              <a:rPr lang="en-US" dirty="0">
                <a:hlinkClick r:id="rId4"/>
              </a:rPr>
              <a:t>https://docs.microsoft.com/en-us/learn/modules/get-data-power-bi/1-overview-power-bi-desktop</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extLst>
      <p:ext uri="{BB962C8B-B14F-4D97-AF65-F5344CB8AC3E}">
        <p14:creationId xmlns:p14="http://schemas.microsoft.com/office/powerpoint/2010/main" val="3379600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Demo</a:t>
            </a:r>
            <a:r>
              <a:rPr lang="en-US" baseline="0" dirty="0"/>
              <a:t> to students:</a:t>
            </a:r>
            <a:br>
              <a:rPr lang="en-US" baseline="0" dirty="0"/>
            </a:br>
            <a:r>
              <a:rPr lang="en-US" dirty="0">
                <a:hlinkClick r:id="rId3"/>
              </a:rPr>
              <a:t>https://docs.microsoft.com/en-us/powerapps/user/add-powerbi-dashboards</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28</a:t>
            </a:fld>
            <a:endParaRPr lang="en-US"/>
          </a:p>
        </p:txBody>
      </p:sp>
    </p:spTree>
    <p:extLst>
      <p:ext uri="{BB962C8B-B14F-4D97-AF65-F5344CB8AC3E}">
        <p14:creationId xmlns:p14="http://schemas.microsoft.com/office/powerpoint/2010/main" val="2177794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dirty="0"/>
              <a:t>Data empowers employees to make better decisions, accelerate business transformation, and grow the organization. Providing business intelligence reports and dashboards offers users a way to visualize, interact, and share insights with others. Microsoft Power BI and </a:t>
            </a:r>
            <a:r>
              <a:rPr dirty="0" err="1"/>
              <a:t>Dataverse</a:t>
            </a:r>
            <a:r>
              <a:rPr dirty="0"/>
              <a:t> for Teams embeds powerful self-service reports and dashboards so that users can access your organization's data and insights without having to leave Microsoft Teams.</a:t>
            </a:r>
          </a:p>
          <a:p>
            <a:endParaRPr dirty="0"/>
          </a:p>
          <a:p>
            <a:pPr>
              <a:spcBef>
                <a:spcPct val="43750"/>
              </a:spcBef>
              <a:spcAft>
                <a:spcPct val="43750"/>
              </a:spcAft>
            </a:pPr>
            <a:r>
              <a:rPr dirty="0"/>
              <a:t>The learning objectives for this module are:</a:t>
            </a:r>
          </a:p>
          <a:p>
            <a:endParaRPr dirty="0"/>
          </a:p>
          <a:p>
            <a:pPr>
              <a:spcBef>
                <a:spcPct val="43750"/>
              </a:spcBef>
              <a:spcAft>
                <a:spcPct val="43750"/>
              </a:spcAft>
            </a:pPr>
            <a:r>
              <a:rPr dirty="0"/>
              <a:t>Import a Microsoft </a:t>
            </a:r>
            <a:r>
              <a:rPr dirty="0" err="1"/>
              <a:t>Dataverse</a:t>
            </a:r>
            <a:r>
              <a:rPr dirty="0"/>
              <a:t> dataset into Power BI.</a:t>
            </a:r>
          </a:p>
          <a:p>
            <a:endParaRPr dirty="0"/>
          </a:p>
          <a:p>
            <a:pPr>
              <a:spcBef>
                <a:spcPct val="43750"/>
              </a:spcBef>
              <a:spcAft>
                <a:spcPct val="43750"/>
              </a:spcAft>
            </a:pPr>
            <a:r>
              <a:rPr dirty="0"/>
              <a:t>Create a new Power BI report based on the dataset.</a:t>
            </a:r>
          </a:p>
          <a:p>
            <a:endParaRPr dirty="0"/>
          </a:p>
          <a:p>
            <a:pPr>
              <a:spcBef>
                <a:spcPct val="43750"/>
              </a:spcBef>
              <a:spcAft>
                <a:spcPct val="43750"/>
              </a:spcAft>
            </a:pPr>
            <a:r>
              <a:rPr dirty="0"/>
              <a:t>Edit a report.</a:t>
            </a:r>
          </a:p>
          <a:p>
            <a:endParaRPr dirty="0"/>
          </a:p>
          <a:p>
            <a:pPr>
              <a:spcBef>
                <a:spcPct val="43750"/>
              </a:spcBef>
              <a:spcAft>
                <a:spcPct val="43750"/>
              </a:spcAft>
            </a:pPr>
            <a:r>
              <a:rPr dirty="0"/>
              <a:t>Share a report with others.</a:t>
            </a:r>
          </a:p>
          <a:p>
            <a:endParaRPr dirty="0"/>
          </a:p>
          <a:p>
            <a:pPr>
              <a:spcBef>
                <a:spcPct val="43750"/>
              </a:spcBef>
              <a:spcAft>
                <a:spcPct val="43750"/>
              </a:spcAft>
            </a:pPr>
            <a:r>
              <a:rPr dirty="0"/>
              <a:t>[!NOTE] You must have the appropriate Power BI license to build and share Power BI reports. For more information about Power BI licenses, see the links that are provided in the Summary unit at the end of this module.</a:t>
            </a:r>
          </a:p>
          <a:p>
            <a:endParaRPr dirty="0"/>
          </a:p>
          <a:p>
            <a:pPr>
              <a:spcBef>
                <a:spcPct val="43750"/>
              </a:spcBef>
              <a:spcAft>
                <a:spcPct val="43750"/>
              </a:spcAft>
            </a:pPr>
            <a:r>
              <a:rPr dirty="0"/>
              <a:t>[!Note] For this learning module you will need to have provisioned a </a:t>
            </a:r>
            <a:r>
              <a:rPr dirty="0" err="1"/>
              <a:t>Dataverse</a:t>
            </a:r>
            <a:r>
              <a:rPr dirty="0"/>
              <a:t> for Teams environment. Please see the links that are provided in the Summary unit at the end of the module for resources on how to provision the environment.</a:t>
            </a:r>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0000" lnSpcReduction="20000"/>
          </a:bodyPr>
          <a:lstStyle/>
          <a:p>
            <a:pPr>
              <a:spcBef>
                <a:spcPct val="43750"/>
              </a:spcBef>
              <a:spcAft>
                <a:spcPct val="43750"/>
              </a:spcAft>
            </a:pPr>
            <a:r>
              <a:rPr dirty="0"/>
              <a:t>In order to show how to import data from </a:t>
            </a:r>
            <a:r>
              <a:rPr dirty="0" err="1"/>
              <a:t>Dataverse</a:t>
            </a:r>
            <a:r>
              <a:rPr dirty="0"/>
              <a:t> for Teams into Power BI, we need to first have some data in </a:t>
            </a:r>
            <a:r>
              <a:rPr dirty="0" err="1"/>
              <a:t>Dataverse</a:t>
            </a:r>
            <a:r>
              <a:rPr dirty="0"/>
              <a:t> for Teams. For the purposes of this learning path, we will use a table called </a:t>
            </a:r>
            <a:r>
              <a:rPr b="1" dirty="0"/>
              <a:t>Cost Trends</a:t>
            </a:r>
            <a:r>
              <a:rPr dirty="0"/>
              <a:t> that stores information captured by a Power App. You can use the </a:t>
            </a:r>
            <a:r>
              <a:rPr dirty="0">
                <a:hlinkClick r:id="rId3"/>
              </a:rPr>
              <a:t>Cost trends</a:t>
            </a:r>
            <a:r>
              <a:rPr dirty="0"/>
              <a:t> spreadsheet to upload data. Select </a:t>
            </a:r>
            <a:r>
              <a:rPr b="1" dirty="0"/>
              <a:t>Download</a:t>
            </a:r>
            <a:r>
              <a:rPr dirty="0"/>
              <a:t> and then extract the spreadsheet to your local computer. Select a Microsoft team that has a </a:t>
            </a:r>
            <a:r>
              <a:rPr dirty="0" err="1"/>
              <a:t>Dataverse</a:t>
            </a:r>
            <a:r>
              <a:rPr dirty="0"/>
              <a:t> for Teams environment then create a new table named </a:t>
            </a:r>
            <a:r>
              <a:rPr b="1" dirty="0"/>
              <a:t>Cost Trends</a:t>
            </a:r>
            <a:r>
              <a:rPr dirty="0"/>
              <a:t> with the fields and data types that are shown in the following table.</a:t>
            </a:r>
          </a:p>
          <a:p>
            <a:endParaRPr dirty="0"/>
          </a:p>
          <a:p>
            <a:pPr>
              <a:spcBef>
                <a:spcPct val="43750"/>
              </a:spcBef>
              <a:spcAft>
                <a:spcPct val="43750"/>
              </a:spcAft>
            </a:pPr>
            <a:r>
              <a:rPr dirty="0"/>
              <a:t>[!NOTE] Please see the links that are provided in the Summary unit at the end of the module on how to create tables in </a:t>
            </a:r>
            <a:r>
              <a:rPr dirty="0" err="1"/>
              <a:t>Dataverse</a:t>
            </a:r>
            <a:r>
              <a:rPr dirty="0"/>
              <a:t> for Teams.</a:t>
            </a:r>
          </a:p>
          <a:p>
            <a:endParaRPr dirty="0"/>
          </a:p>
          <a:p>
            <a:r>
              <a:rPr i="1" dirty="0"/>
              <a:t>[Table was here]</a:t>
            </a:r>
          </a:p>
          <a:p>
            <a:endParaRPr i="1" dirty="0"/>
          </a:p>
          <a:p>
            <a:pPr>
              <a:spcBef>
                <a:spcPct val="43750"/>
              </a:spcBef>
              <a:spcAft>
                <a:spcPct val="43750"/>
              </a:spcAft>
            </a:pPr>
            <a:r>
              <a:rPr dirty="0"/>
              <a:t>After creating the column names and data types in </a:t>
            </a:r>
            <a:r>
              <a:rPr b="1" dirty="0"/>
              <a:t>Columns</a:t>
            </a:r>
            <a:r>
              <a:rPr dirty="0"/>
              <a:t>, there are two ways to enter the sample data into the table. One way is to enter it directly in the table, or you can open Excel and edit the sample data.</a:t>
            </a:r>
          </a:p>
          <a:p>
            <a:endParaRPr lang="en-US" dirty="0"/>
          </a:p>
          <a:p>
            <a:r>
              <a:rPr lang="en-US" dirty="0"/>
              <a:t>Let move into the demo to see how its done</a:t>
            </a:r>
            <a:endParaRPr dirty="0"/>
          </a:p>
          <a:p>
            <a:pPr>
              <a:spcBef>
                <a:spcPct val="43750"/>
              </a:spcBef>
              <a:spcAft>
                <a:spcPct val="43750"/>
              </a:spcAft>
            </a:pPr>
            <a:r>
              <a:rPr dirty="0"/>
              <a:t>.</a:t>
            </a: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steps in the learning path (Modules 2 to 5):</a:t>
            </a:r>
          </a:p>
          <a:p>
            <a:r>
              <a:rPr lang="en-US" dirty="0"/>
              <a:t>https://docs.microsoft.com/en-us/learn/modules/dataverse-teams-power-bi/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646967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Power BI consists of a Microsoft Windows desktop application called Power BI Desktop, an online SaaS (Software as a Service) service called the Power BI service, and mobile Power BI apps that are available on any device, with native mobile BI apps for Windows, iOS, and Android.</a:t>
            </a:r>
          </a:p>
          <a:p>
            <a:r>
              <a:rPr dirty="0"/>
              <a:t>
These three elements-Desktop, the service, and Mobile apps-are designed to let people create, share, and consume business insights in the way that serves them, or their role, most effectively.</a:t>
            </a:r>
            <a:endParaRPr lang="en-US" dirty="0"/>
          </a:p>
          <a:p>
            <a:endParaRPr lang="en-US" dirty="0"/>
          </a:p>
          <a:p>
            <a:r>
              <a:rPr lang="en-US" dirty="0"/>
              <a:t>A common flow of work in Power BI begins in Power BI Desktop, where a report is created. That report is then published to the Power BI service and finally shared, so that users of Power BI Mobile apps can consume the information.</a:t>
            </a:r>
          </a:p>
          <a:p>
            <a:r>
              <a:rPr lang="en-US" dirty="0"/>
              <a:t>
It doesn't always happen that way, and that's okay. But we'll use that flow to help you learn the different parts of Power BI and how they complement each other.</a:t>
            </a:r>
          </a:p>
          <a:p>
            <a:r>
              <a:rPr lang="en-US" dirty="0"/>
              <a:t>
Okay, now that we have an overview of this module, what Power BI is, and its three main elements, let's take a look at what it's like to use Power BI.</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r>
              <a:rPr dirty="0"/>
              <a:t>Everything you do in Microsoft Power BI can be broken down into a few basic building blocks. After you understand these building blocks, you can expand on each of them and begin creating elaborate and complex reports. After all, even seemingly complex things are built from basic building blocks. For example, buildings are created with wood, steel, concrete and glass, and cars are made from metal, fabric, and rubber. Of course, buildings and cars can also be basic or elaborate, depending on how those basic building blocks are arranged.</a:t>
            </a:r>
          </a:p>
          <a:p>
            <a:r>
              <a:rPr dirty="0"/>
              <a:t>
Let's take a look at these basic building blocks, discuss some simple things that can be built with them, and then get a glimpse into how complex things can also be created.</a:t>
            </a:r>
          </a:p>
          <a:p>
            <a:r>
              <a:rPr dirty="0"/>
              <a:t>
Here are the basic building blocks in Power BI:</a:t>
            </a:r>
          </a:p>
          <a:p>
            <a:r>
              <a:rPr dirty="0"/>
              <a:t>
Visualizations</a:t>
            </a:r>
          </a:p>
          <a:p>
            <a:r>
              <a:rPr dirty="0"/>
              <a:t>
Datasets</a:t>
            </a:r>
          </a:p>
          <a:p>
            <a:r>
              <a:rPr dirty="0"/>
              <a:t>
Reports</a:t>
            </a:r>
          </a:p>
          <a:p>
            <a:r>
              <a:rPr dirty="0"/>
              <a:t>
Dashboards</a:t>
            </a:r>
          </a:p>
          <a:p>
            <a:r>
              <a:rPr dirty="0"/>
              <a:t>
Tiles</a:t>
            </a:r>
          </a:p>
          <a:p>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A visualization (sometimes also referred to as a visual) is a visual representation of data, like a chart, a color-coded map, or other interesting things you can create to represent your data visually. Power BI has all sorts of visualization types, and more are coming all the time. The following image shows a collection of different visualizations that were created in the Power BI service.</a:t>
            </a:r>
          </a:p>
          <a:p>
            <a:r>
              <a:rPr dirty="0"/>
              <a:t>
Visualizations can be simple, like a single number that represents something significant, or they can be visually complex, like a gradient-colored map that shows voter sentiment about a certain social issue or concern. The goal of a visual is to present data in a way that provides context and insights, both of which would probably be difficult to discern from a raw table of numbers or text.</a:t>
            </a: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A dataset is a collection of data that Power BI uses to create its visualizations.</a:t>
            </a:r>
          </a:p>
          <a:p>
            <a:r>
              <a:rPr dirty="0"/>
              <a:t>
You can have a simple dataset that's based on a single table from a Microsoft Excel workbook, similar to what's shown in the following image.</a:t>
            </a:r>
          </a:p>
          <a:p>
            <a:r>
              <a:rPr dirty="0"/>
              <a:t>
Datasets can also be a combination of many different sources, which you can filter and combine to provide a unique collection of data (a dataset) for use in Power BI.</a:t>
            </a:r>
          </a:p>
          <a:p>
            <a:r>
              <a:rPr dirty="0"/>
              <a:t>
For example, you can create a dataset from three database </a:t>
            </a:r>
            <a:r>
              <a:rPr lang="en-US" dirty="0"/>
              <a:t>column</a:t>
            </a:r>
            <a:r>
              <a:rPr dirty="0"/>
              <a:t>s, one website table, an Excel table, and online results of an email marketing campaign. That unique combination is still considered a single dataset, even though it was pulled together from many different sources.</a:t>
            </a:r>
          </a:p>
          <a:p>
            <a:r>
              <a:rPr dirty="0"/>
              <a:t>
Filtering data before bringing it into Power BI lets you focus on the data that matters to you. For example, you can filter your contact database so that only customers who received emails from the marketing campaign are included in the dataset. You can then create visuals based on that subset (the filtered collection) of customers who were included in the campaign. Filtering helps you focus your data-and your efforts.</a:t>
            </a:r>
          </a:p>
          <a:p>
            <a:r>
              <a:rPr dirty="0"/>
              <a:t>
An important and enabling part of Power BI is the multitude of data connectors that are included. Whether the data you want is in Excel or a Microsoft SQL Server database, in Azure or Oracle, or in a service like Facebook, Salesforce, or MailChimp, Power BI has built-in data connectors that let you easily connect to that data, filter it if necessary, and bring it into your dataset.</a:t>
            </a:r>
          </a:p>
          <a:p>
            <a:r>
              <a:rPr dirty="0"/>
              <a:t>
After you have a dataset, you can begin creating visualizations that show different portions of it in different ways, and gain insights based on what you see. That's where reports come in.</a:t>
            </a: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In Power BI, a report is a collection of visualizations that appear together on one or more pages. Just like any other report you might create for a sales presentation or write for a school assignment, a report in Power BI is a collection of items that are related to each other. The following image shows a report in Power BI Desktop-in this case, it's the second page in a five-page report. You can also create reports in the Power BI service.</a:t>
            </a:r>
          </a:p>
          <a:p>
            <a:r>
              <a:t>
Reports let you create many visualizations, on multiple pages if necessary, and let you arrange those visualizations in whatever way best tells your story.</a:t>
            </a:r>
          </a:p>
          <a:p>
            <a:r>
              <a:t>
You might have a report about quarterly sales, product growth in a particular segment, or migration patterns of polar bears. Whatever your subject, reports let you gather and organize your visualizations onto one page (or more).</a:t>
            </a:r>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In Power BI, a tile is a single visualization on a report or a dashboard. It's the rectangular box that holds an individual visual. In the following image, you see one tile, which is also surrounded by other tiles.</a:t>
            </a:r>
          </a:p>
          <a:p>
            <a:r>
              <a:t>
When you're creating a report or a dashboard in Power BI, you can move or arrange tiles however you want. You can make them bigger, change their height or width, and snuggle them up to other tiles.</a:t>
            </a:r>
          </a:p>
          <a:p>
            <a:r>
              <a:t>
When you're viewing, or consuming, a dashboard or report-which means you're not the creator or owner, but the report or dashboard has been shared with you-you can interact with it, but you can't change the size of the tiles or their arrangement.</a:t>
            </a:r>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With Power BI, connecting to data is easy. From the Power BI service, you can just select the Get Data button in the lower-left corner of the home page.</a:t>
            </a: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Microsoft Power Platform Logo">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layout with gray fille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Text layout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11354713" cy="17689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918923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8485790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0078139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20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634540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6"/>
            <a:ext cx="74696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134500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264856"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518880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4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4">
            <a:extLst>
              <a:ext uri="{FF2B5EF4-FFF2-40B4-BE49-F238E27FC236}">
                <a16:creationId xmlns:a16="http://schemas.microsoft.com/office/drawing/2014/main" id="{C1EB2A9C-3B59-43BD-96AE-6A4C7C84321D}"/>
              </a:ext>
            </a:extLst>
          </p:cNvPr>
          <p:cNvSpPr>
            <a:spLocks noGrp="1"/>
          </p:cNvSpPr>
          <p:nvPr>
            <p:ph type="body" sz="quarter" idx="43" hasCustomPrompt="1"/>
          </p:nvPr>
        </p:nvSpPr>
        <p:spPr>
          <a:xfrm>
            <a:off x="418644" y="145689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9" name="Text Placeholder 4">
            <a:extLst>
              <a:ext uri="{FF2B5EF4-FFF2-40B4-BE49-F238E27FC236}">
                <a16:creationId xmlns:a16="http://schemas.microsoft.com/office/drawing/2014/main" id="{31D11AD8-DA32-42A7-B88D-0E823F778A03}"/>
              </a:ext>
            </a:extLst>
          </p:cNvPr>
          <p:cNvSpPr>
            <a:spLocks noGrp="1"/>
          </p:cNvSpPr>
          <p:nvPr>
            <p:ph type="body" sz="quarter" idx="44" hasCustomPrompt="1"/>
          </p:nvPr>
        </p:nvSpPr>
        <p:spPr>
          <a:xfrm>
            <a:off x="418644" y="2734160"/>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56A33AA-AFB4-4DF2-8880-526CA3A2B270}"/>
              </a:ext>
            </a:extLst>
          </p:cNvPr>
          <p:cNvSpPr>
            <a:spLocks noGrp="1"/>
          </p:cNvSpPr>
          <p:nvPr>
            <p:ph type="body" sz="quarter" idx="45" hasCustomPrompt="1"/>
          </p:nvPr>
        </p:nvSpPr>
        <p:spPr>
          <a:xfrm>
            <a:off x="418644" y="4011423"/>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CD1D96C0-C55B-49CB-AC75-4512E364373D}"/>
              </a:ext>
            </a:extLst>
          </p:cNvPr>
          <p:cNvSpPr>
            <a:spLocks noGrp="1"/>
          </p:cNvSpPr>
          <p:nvPr>
            <p:ph type="body" sz="quarter" idx="46" hasCustomPrompt="1"/>
          </p:nvPr>
        </p:nvSpPr>
        <p:spPr>
          <a:xfrm>
            <a:off x="418644" y="528868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3432055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438400"/>
            <a:ext cx="11354714" cy="397910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714819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hasCustomPrompt="1"/>
          </p:nvPr>
        </p:nvSpPr>
        <p:spPr>
          <a:xfrm>
            <a:off x="431096" y="2160416"/>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dirty="0"/>
              <a:t>Body copy Segoe UI </a:t>
            </a:r>
            <a:r>
              <a:rPr lang="en-US" dirty="0" err="1"/>
              <a:t>Semibold</a:t>
            </a:r>
            <a:r>
              <a:rPr lang="en-US" dirty="0"/>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18480900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hasCustomPrompt="1"/>
          </p:nvPr>
        </p:nvSpPr>
        <p:spPr>
          <a:xfrm>
            <a:off x="431096" y="21604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253482" y="21590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dirty="0"/>
              <a:t>Body copy Segoe UI </a:t>
            </a:r>
            <a:r>
              <a:rPr lang="en-US" dirty="0" err="1"/>
              <a:t>Semibold</a:t>
            </a:r>
            <a:r>
              <a:rPr lang="en-US" dirty="0"/>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075868" y="21590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6" y="40527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253482" y="40513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075868" y="40513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42054231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177925"/>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2345911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5396650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1 row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87874207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9932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218248"/>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10400476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Blue-Gray Color">
    <p:bg>
      <p:bgPr>
        <a:solidFill>
          <a:srgbClr val="243A5E"/>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24788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190497157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23559253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5604054"/>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748233"/>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32088" y="1168400"/>
            <a:ext cx="11341267" cy="307777"/>
          </a:xfrm>
        </p:spPr>
        <p:txBody>
          <a:bodyPr tIns="0" bIns="0"/>
          <a:lstStyle>
            <a:lvl1pPr>
              <a:defRPr sz="2000"/>
            </a:lvl1pPr>
          </a:lstStyle>
          <a:p>
            <a:pPr lvl="0"/>
            <a:r>
              <a:rPr lang="en-US" dirty="0"/>
              <a:t>Add text here</a:t>
            </a:r>
          </a:p>
        </p:txBody>
      </p:sp>
      <p:sp>
        <p:nvSpPr>
          <p:cNvPr id="27" name="Footer Placeholder 1">
            <a:extLst>
              <a:ext uri="{FF2B5EF4-FFF2-40B4-BE49-F238E27FC236}">
                <a16:creationId xmlns:a16="http://schemas.microsoft.com/office/drawing/2014/main" id="{D05A8953-5E6B-41DF-B7FB-43D2FCC4CC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54054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961322"/>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67023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18201"/>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4271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75080"/>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418399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31959"/>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94086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988838"/>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9774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745714"/>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248923700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9613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508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6301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777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989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8465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677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5153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6365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1841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3053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dirty="0"/>
              <a:t>Add text here</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1403101" y="5852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1389459" y="5974125"/>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Tree>
    <p:extLst>
      <p:ext uri="{BB962C8B-B14F-4D97-AF65-F5344CB8AC3E}">
        <p14:creationId xmlns:p14="http://schemas.microsoft.com/office/powerpoint/2010/main" val="70915272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304302258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91537155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8333269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0745766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9" name="Picture 8" descr="Microsoft Power Platform Logo">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1944159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Power Platform Logo">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578004" y="3897806"/>
            <a:ext cx="4029834"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dirty="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704E02D5-98C2-4DA8-A4E3-30820C490036}"/>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lang="en-US" sz="600" b="1" kern="1200" noProof="0" dirty="0">
                <a:solidFill>
                  <a:schemeClr val="bg1"/>
                </a:solidFill>
                <a:latin typeface="+mn-lt"/>
                <a:ea typeface="Segoe UI" pitchFamily="34" charset="0"/>
                <a:cs typeface="Segoe UI" pitchFamily="34" charset="0"/>
              </a:rPr>
              <a:t>Blue-Gray</a:t>
            </a:r>
          </a:p>
          <a:p>
            <a:pPr marL="0" marR="0" lvl="0" indent="0" algn="l" defTabSz="932472" rtl="0" eaLnBrk="1" fontAlgn="base" latinLnBrk="0" hangingPunct="1">
              <a:lnSpc>
                <a:spcPct val="100000"/>
              </a:lnSpc>
              <a:spcBef>
                <a:spcPct val="0"/>
              </a:spcBef>
              <a:spcAft>
                <a:spcPts val="100"/>
              </a:spcAft>
              <a:buClrTx/>
              <a:buSzTx/>
              <a:buFontTx/>
              <a:buNone/>
              <a:tabLst/>
              <a:defRPr/>
            </a:pPr>
            <a:r>
              <a:rPr lang="en-US" sz="600" kern="1200" noProof="0" dirty="0">
                <a:solidFill>
                  <a:schemeClr val="bg1"/>
                </a:solidFill>
                <a:latin typeface="+mn-lt"/>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719" r:id="rId6"/>
    <p:sldLayoutId id="2147484583" r:id="rId7"/>
    <p:sldLayoutId id="2147484669" r:id="rId8"/>
    <p:sldLayoutId id="2147484562" r:id="rId9"/>
    <p:sldLayoutId id="2147484680" r:id="rId10"/>
    <p:sldLayoutId id="2147484610" r:id="rId11"/>
    <p:sldLayoutId id="2147484684" r:id="rId12"/>
    <p:sldLayoutId id="2147484722" r:id="rId13"/>
    <p:sldLayoutId id="2147484670" r:id="rId14"/>
    <p:sldLayoutId id="2147484671" r:id="rId15"/>
    <p:sldLayoutId id="2147484682" r:id="rId16"/>
    <p:sldLayoutId id="2147484677" r:id="rId17"/>
    <p:sldLayoutId id="2147484691" r:id="rId18"/>
    <p:sldLayoutId id="2147484692" r:id="rId19"/>
    <p:sldLayoutId id="2147484693" r:id="rId20"/>
    <p:sldLayoutId id="2147484694" r:id="rId21"/>
    <p:sldLayoutId id="2147484695" r:id="rId22"/>
    <p:sldLayoutId id="2147484560" r:id="rId23"/>
    <p:sldLayoutId id="2147484580" r:id="rId24"/>
    <p:sldLayoutId id="2147484706" r:id="rId25"/>
    <p:sldLayoutId id="2147484707" r:id="rId26"/>
    <p:sldLayoutId id="2147484708" r:id="rId27"/>
    <p:sldLayoutId id="2147484720" r:id="rId28"/>
    <p:sldLayoutId id="2147484566" r:id="rId29"/>
    <p:sldLayoutId id="2147484696" r:id="rId30"/>
    <p:sldLayoutId id="2147484697" r:id="rId31"/>
    <p:sldLayoutId id="2147484675" r:id="rId32"/>
    <p:sldLayoutId id="2147484732" r:id="rId33"/>
    <p:sldLayoutId id="2147484676" r:id="rId34"/>
    <p:sldLayoutId id="2147484721" r:id="rId35"/>
    <p:sldLayoutId id="2147484709" r:id="rId36"/>
    <p:sldLayoutId id="2147484728" r:id="rId37"/>
    <p:sldLayoutId id="2147484729" r:id="rId38"/>
    <p:sldLayoutId id="2147484710" r:id="rId39"/>
    <p:sldLayoutId id="2147484568" r:id="rId40"/>
    <p:sldLayoutId id="2147484570" r:id="rId41"/>
    <p:sldLayoutId id="2147484571" r:id="rId42"/>
    <p:sldLayoutId id="2147484572" r:id="rId43"/>
    <p:sldLayoutId id="2147484723" r:id="rId44"/>
    <p:sldLayoutId id="2147484724" r:id="rId45"/>
    <p:sldLayoutId id="2147484688" r:id="rId46"/>
    <p:sldLayoutId id="2147484689" r:id="rId47"/>
    <p:sldLayoutId id="2147484690" r:id="rId48"/>
    <p:sldLayoutId id="2147484725" r:id="rId49"/>
    <p:sldLayoutId id="2147484730" r:id="rId50"/>
    <p:sldLayoutId id="2147484683" r:id="rId51"/>
    <p:sldLayoutId id="2147484685" r:id="rId52"/>
    <p:sldLayoutId id="2147484673" r:id="rId53"/>
    <p:sldLayoutId id="2147484678" r:id="rId54"/>
    <p:sldLayoutId id="2147484679" r:id="rId55"/>
    <p:sldLayoutId id="2147484686" r:id="rId56"/>
    <p:sldLayoutId id="2147484674" r:id="rId57"/>
    <p:sldLayoutId id="2147484727" r:id="rId58"/>
    <p:sldLayoutId id="2147484711" r:id="rId59"/>
    <p:sldLayoutId id="2147484712" r:id="rId60"/>
    <p:sldLayoutId id="2147484713" r:id="rId61"/>
    <p:sldLayoutId id="2147484714" r:id="rId62"/>
    <p:sldLayoutId id="2147484715" r:id="rId63"/>
    <p:sldLayoutId id="2147484726" r:id="rId64"/>
    <p:sldLayoutId id="2147484716" r:id="rId65"/>
    <p:sldLayoutId id="2147484717" r:id="rId66"/>
    <p:sldLayoutId id="2147484702" r:id="rId67"/>
    <p:sldLayoutId id="2147484718" r:id="rId68"/>
    <p:sldLayoutId id="2147484701" r:id="rId69"/>
    <p:sldLayoutId id="2147484699" r:id="rId70"/>
    <p:sldLayoutId id="2147484700" r:id="rId71"/>
    <p:sldLayoutId id="2147484731" r:id="rId72"/>
    <p:sldLayoutId id="2147484698" r:id="rId73"/>
    <p:sldLayoutId id="2147484733" r:id="rId74"/>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5.wmf"/><Relationship Id="rId7" Type="http://schemas.openxmlformats.org/officeDocument/2006/relationships/image" Target="../media/image19.wmf"/><Relationship Id="rId2" Type="http://schemas.openxmlformats.org/officeDocument/2006/relationships/notesSlide" Target="../notesSlides/notesSlide4.xml"/><Relationship Id="rId1" Type="http://schemas.openxmlformats.org/officeDocument/2006/relationships/slideLayout" Target="../slideLayouts/slideLayout62.xml"/><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8700E-33D7-4083-B726-AD36D9C3833F}"/>
              </a:ext>
            </a:extLst>
          </p:cNvPr>
          <p:cNvSpPr>
            <a:spLocks noGrp="1"/>
          </p:cNvSpPr>
          <p:nvPr>
            <p:ph type="title"/>
          </p:nvPr>
        </p:nvSpPr>
        <p:spPr>
          <a:xfrm>
            <a:off x="428681" y="2796608"/>
            <a:ext cx="5428936" cy="1793104"/>
          </a:xfrm>
        </p:spPr>
        <p:txBody>
          <a:bodyPr/>
          <a:lstStyle/>
          <a:p>
            <a:r>
              <a:rPr lang="en-US" sz="4800" dirty="0"/>
              <a:t>Create and use analytics reports with Power BI</a:t>
            </a:r>
          </a:p>
        </p:txBody>
      </p:sp>
    </p:spTree>
    <p:extLst>
      <p:ext uri="{BB962C8B-B14F-4D97-AF65-F5344CB8AC3E}">
        <p14:creationId xmlns:p14="http://schemas.microsoft.com/office/powerpoint/2010/main" val="212918239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solidFill>
                  <a:schemeClr val="tx1"/>
                </a:solidFill>
              </a:rPr>
              <a:t>Reports</a:t>
            </a:r>
          </a:p>
        </p:txBody>
      </p:sp>
      <p:sp>
        <p:nvSpPr>
          <p:cNvPr id="3" name="Text Placeholder 9"/>
          <p:cNvSpPr>
            <a:spLocks noGrp="1"/>
          </p:cNvSpPr>
          <p:nvPr>
            <p:ph type="body" sz="quarter" idx="42" hasCustomPrompt="1"/>
          </p:nvPr>
        </p:nvSpPr>
        <p:spPr/>
        <p:txBody>
          <a:bodyPr/>
          <a:lstStyle>
            <a:lvl1pPr marL="457200" indent="-457200">
              <a:lnSpc>
                <a:spcPct val="100000"/>
              </a:lnSpc>
              <a:buFont typeface="Arial" pitchFamily="34" charset="0"/>
              <a:buChar char="•"/>
              <a:defRPr sz="2800" b="0" i="0" spc="0">
                <a:solidFill>
                  <a:srgbClr val="2F2F2F"/>
                </a:solidFill>
                <a:latin typeface="+mn-lt"/>
                <a:cs typeface="Segoe UI" panose="020B0502040204020203" pitchFamily="34" charset="0"/>
              </a:defRPr>
            </a:lvl1pPr>
          </a:lstStyle>
          <a:p>
            <a:pPr marL="0" lvl="0" indent="0">
              <a:buNone/>
            </a:pPr>
            <a:r>
              <a:rPr lang="en-US" sz="2400" dirty="0">
                <a:solidFill>
                  <a:schemeClr val="tx1"/>
                </a:solidFill>
              </a:rPr>
              <a:t>Report is a collection of visualizations that appear together on one or more pages</a:t>
            </a:r>
          </a:p>
        </p:txBody>
      </p:sp>
      <p:pic>
        <p:nvPicPr>
          <p:cNvPr id="4" name="New picture" descr="Power BI new Hires dashboard"/>
          <p:cNvPicPr/>
          <p:nvPr/>
        </p:nvPicPr>
        <p:blipFill>
          <a:blip r:embed="rId3"/>
          <a:stretch>
            <a:fillRect/>
          </a:stretch>
        </p:blipFill>
        <p:spPr>
          <a:xfrm>
            <a:off x="3421539" y="2622883"/>
            <a:ext cx="5348923" cy="3648240"/>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solidFill>
                  <a:schemeClr val="tx1"/>
                </a:solidFill>
              </a:rPr>
              <a:t>Tiles</a:t>
            </a:r>
          </a:p>
        </p:txBody>
      </p:sp>
      <p:sp>
        <p:nvSpPr>
          <p:cNvPr id="3" name="Text Placeholder 9"/>
          <p:cNvSpPr>
            <a:spLocks noGrp="1"/>
          </p:cNvSpPr>
          <p:nvPr>
            <p:ph type="body" sz="quarter" idx="42" hasCustomPrompt="1"/>
          </p:nvPr>
        </p:nvSpPr>
        <p:spPr/>
        <p:txBody>
          <a:bodyPr/>
          <a:lstStyle>
            <a:lvl1pPr marL="457200" indent="-457200">
              <a:lnSpc>
                <a:spcPct val="100000"/>
              </a:lnSpc>
              <a:buFont typeface="Arial" pitchFamily="34" charset="0"/>
              <a:buChar char="•"/>
              <a:defRPr sz="2800" b="0" i="0" spc="0">
                <a:solidFill>
                  <a:srgbClr val="2F2F2F"/>
                </a:solidFill>
                <a:latin typeface="+mn-lt"/>
                <a:cs typeface="Segoe UI" panose="020B0502040204020203" pitchFamily="34" charset="0"/>
              </a:defRPr>
            </a:lvl1pPr>
          </a:lstStyle>
          <a:p>
            <a:pPr marL="0" lvl="0" indent="0">
              <a:buNone/>
            </a:pPr>
            <a:r>
              <a:rPr lang="en-US" sz="2400" dirty="0">
                <a:solidFill>
                  <a:schemeClr val="tx1"/>
                </a:solidFill>
              </a:rPr>
              <a:t>Represents a single visualization on a report or a dashboard</a:t>
            </a:r>
          </a:p>
        </p:txBody>
      </p:sp>
      <p:pic>
        <p:nvPicPr>
          <p:cNvPr id="4" name="New picture" descr="Power BI reports in tiles "/>
          <p:cNvPicPr/>
          <p:nvPr/>
        </p:nvPicPr>
        <p:blipFill>
          <a:blip r:embed="rId3"/>
          <a:stretch>
            <a:fillRect/>
          </a:stretch>
        </p:blipFill>
        <p:spPr>
          <a:xfrm>
            <a:off x="3546273" y="2613039"/>
            <a:ext cx="5099455" cy="3667928"/>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78966A-CED2-4276-B57D-A727083AB198}"/>
              </a:ext>
            </a:extLst>
          </p:cNvPr>
          <p:cNvSpPr>
            <a:spLocks noGrp="1"/>
          </p:cNvSpPr>
          <p:nvPr>
            <p:ph type="title"/>
          </p:nvPr>
        </p:nvSpPr>
        <p:spPr/>
        <p:txBody>
          <a:bodyPr/>
          <a:lstStyle/>
          <a:p>
            <a:r>
              <a:rPr lang="en-US" dirty="0"/>
              <a:t>Tour and use the Power BI service</a:t>
            </a:r>
          </a:p>
        </p:txBody>
      </p:sp>
      <p:pic>
        <p:nvPicPr>
          <p:cNvPr id="13" name="Picture Placeholder 12" descr="Icon of two interlocked gears">
            <a:extLst>
              <a:ext uri="{FF2B5EF4-FFF2-40B4-BE49-F238E27FC236}">
                <a16:creationId xmlns:a16="http://schemas.microsoft.com/office/drawing/2014/main" id="{6A909891-6D6A-4AD2-8A8F-7B13C15B6872}"/>
              </a:ext>
            </a:extLst>
          </p:cNvPr>
          <p:cNvPicPr>
            <a:picLocks noGrp="1" noChangeAspect="1"/>
          </p:cNvPicPr>
          <p:nvPr>
            <p:ph type="pic" sz="quarter" idx="10"/>
          </p:nvPr>
        </p:nvPicPr>
        <p:blipFill rotWithShape="1">
          <a:blip r:embed="rId2"/>
          <a:srcRect l="-1911" t="-9527" r="-2096" b="-9713"/>
          <a:stretch/>
        </p:blipFill>
        <p:spPr>
          <a:xfrm>
            <a:off x="10098361" y="2777952"/>
            <a:ext cx="1281254" cy="1281436"/>
          </a:xfrm>
        </p:spPr>
      </p:pic>
    </p:spTree>
    <p:extLst>
      <p:ext uri="{BB962C8B-B14F-4D97-AF65-F5344CB8AC3E}">
        <p14:creationId xmlns:p14="http://schemas.microsoft.com/office/powerpoint/2010/main" val="39230142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solidFill>
                  <a:schemeClr val="tx1"/>
                </a:solidFill>
              </a:rPr>
              <a:t>Create out-of-box dashboards with cloud services</a:t>
            </a:r>
          </a:p>
        </p:txBody>
      </p:sp>
      <p:sp>
        <p:nvSpPr>
          <p:cNvPr id="3" name="Text Placeholder 9"/>
          <p:cNvSpPr>
            <a:spLocks noGrp="1"/>
          </p:cNvSpPr>
          <p:nvPr>
            <p:ph type="body" sz="quarter" idx="42" hasCustomPrompt="1"/>
          </p:nvPr>
        </p:nvSpPr>
        <p:spPr/>
        <p:txBody>
          <a:bodyPr/>
          <a:lstStyle>
            <a:lvl1pPr marL="457200" indent="-457200">
              <a:lnSpc>
                <a:spcPct val="100000"/>
              </a:lnSpc>
              <a:buFont typeface="Arial" pitchFamily="34" charset="0"/>
              <a:buChar char="•"/>
              <a:defRPr sz="2800" b="0" i="0" spc="0">
                <a:solidFill>
                  <a:srgbClr val="2F2F2F"/>
                </a:solidFill>
                <a:latin typeface="+mn-lt"/>
                <a:cs typeface="Segoe UI" panose="020B0502040204020203" pitchFamily="34" charset="0"/>
              </a:defRPr>
            </a:lvl1pPr>
          </a:lstStyle>
          <a:p>
            <a:pPr marL="0" lvl="0" indent="0">
              <a:buNone/>
            </a:pPr>
            <a:r>
              <a:rPr lang="en-US" sz="2400" dirty="0">
                <a:solidFill>
                  <a:schemeClr val="tx1"/>
                </a:solidFill>
              </a:rPr>
              <a:t>With Power BI, connecting to data is easy</a:t>
            </a:r>
          </a:p>
        </p:txBody>
      </p:sp>
      <p:pic>
        <p:nvPicPr>
          <p:cNvPr id="4" name="New picture" descr="Power BI Home dashboard showing Get data Button"/>
          <p:cNvPicPr/>
          <p:nvPr/>
        </p:nvPicPr>
        <p:blipFill>
          <a:blip r:embed="rId3"/>
          <a:stretch>
            <a:fillRect/>
          </a:stretch>
        </p:blipFill>
        <p:spPr>
          <a:xfrm>
            <a:off x="3460048" y="2579870"/>
            <a:ext cx="5271905" cy="3734266"/>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solidFill>
                  <a:schemeClr val="tx1"/>
                </a:solidFill>
              </a:rPr>
              <a:t>Create out-of-box dashboards with cloud services </a:t>
            </a:r>
          </a:p>
        </p:txBody>
      </p:sp>
      <p:sp>
        <p:nvSpPr>
          <p:cNvPr id="3" name="Text Placeholder 9"/>
          <p:cNvSpPr>
            <a:spLocks noGrp="1"/>
          </p:cNvSpPr>
          <p:nvPr>
            <p:ph type="body" sz="quarter" idx="42" hasCustomPrompt="1"/>
          </p:nvPr>
        </p:nvSpPr>
        <p:spPr/>
        <p:txBody>
          <a:bodyPr/>
          <a:lstStyle>
            <a:lvl1pPr marL="457200" indent="-457200">
              <a:lnSpc>
                <a:spcPct val="100000"/>
              </a:lnSpc>
              <a:buFont typeface="Arial" pitchFamily="34" charset="0"/>
              <a:buChar char="•"/>
              <a:defRPr sz="2800" b="0" i="0" spc="0">
                <a:solidFill>
                  <a:srgbClr val="2F2F2F"/>
                </a:solidFill>
                <a:latin typeface="+mn-lt"/>
                <a:cs typeface="Segoe UI" panose="020B0502040204020203" pitchFamily="34" charset="0"/>
              </a:defRPr>
            </a:lvl1pPr>
          </a:lstStyle>
          <a:p>
            <a:pPr marL="0" lvl="0" indent="0">
              <a:buNone/>
            </a:pPr>
            <a:r>
              <a:rPr lang="en-US" sz="2400" dirty="0">
                <a:solidFill>
                  <a:schemeClr val="tx1"/>
                </a:solidFill>
              </a:rPr>
              <a:t>The canvas (the area in the center of the Power BI service) shows you the available sources of data in the Power BI service</a:t>
            </a:r>
          </a:p>
        </p:txBody>
      </p:sp>
      <p:pic>
        <p:nvPicPr>
          <p:cNvPr id="4" name="New picture" descr="Power BI Get Data dashboard"/>
          <p:cNvPicPr/>
          <p:nvPr/>
        </p:nvPicPr>
        <p:blipFill>
          <a:blip r:embed="rId3"/>
          <a:stretch>
            <a:fillRect/>
          </a:stretch>
        </p:blipFill>
        <p:spPr>
          <a:xfrm>
            <a:off x="3460048" y="2581627"/>
            <a:ext cx="5271905" cy="3730752"/>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solidFill>
                  <a:schemeClr val="tx1"/>
                </a:solidFill>
              </a:rPr>
              <a:t>Create out-of-box dashboards with cloud services  </a:t>
            </a:r>
          </a:p>
        </p:txBody>
      </p:sp>
      <p:sp>
        <p:nvSpPr>
          <p:cNvPr id="3" name="Text Placeholder 9"/>
          <p:cNvSpPr>
            <a:spLocks noGrp="1"/>
          </p:cNvSpPr>
          <p:nvPr>
            <p:ph type="body" sz="quarter" idx="42" hasCustomPrompt="1"/>
          </p:nvPr>
        </p:nvSpPr>
        <p:spPr/>
        <p:txBody>
          <a:bodyPr/>
          <a:lstStyle>
            <a:lvl1pPr marL="457200" indent="-457200">
              <a:lnSpc>
                <a:spcPct val="100000"/>
              </a:lnSpc>
              <a:buFont typeface="Arial" pitchFamily="34" charset="0"/>
              <a:buChar char="•"/>
              <a:defRPr sz="2800" b="0" i="0" spc="0">
                <a:solidFill>
                  <a:srgbClr val="2F2F2F"/>
                </a:solidFill>
                <a:latin typeface="+mn-lt"/>
                <a:cs typeface="Segoe UI" panose="020B0502040204020203" pitchFamily="34" charset="0"/>
              </a:defRPr>
            </a:lvl1pPr>
          </a:lstStyle>
          <a:p>
            <a:pPr marL="0" indent="0">
              <a:buNone/>
            </a:pPr>
            <a:r>
              <a:rPr lang="en-US" sz="2400" dirty="0">
                <a:solidFill>
                  <a:schemeClr val="tx1"/>
                </a:solidFill>
              </a:rPr>
              <a:t>Based on the data source selected, the predefined GitHub app dashboard appears</a:t>
            </a:r>
          </a:p>
        </p:txBody>
      </p:sp>
      <p:pic>
        <p:nvPicPr>
          <p:cNvPr id="4" name="New picture" descr="Power Bi GitHub dashboard"/>
          <p:cNvPicPr/>
          <p:nvPr/>
        </p:nvPicPr>
        <p:blipFill>
          <a:blip r:embed="rId3"/>
          <a:stretch>
            <a:fillRect/>
          </a:stretch>
        </p:blipFill>
        <p:spPr>
          <a:xfrm>
            <a:off x="3068732" y="2580188"/>
            <a:ext cx="6054537" cy="3733631"/>
          </a:xfrm>
          <a:prstGeom prst="rect">
            <a:avLst/>
          </a:prstGeom>
          <a:ln>
            <a:noFill/>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solidFill>
                  <a:schemeClr val="tx1"/>
                </a:solidFill>
              </a:rPr>
              <a:t>Create out-of-box dashboards with cloud services   </a:t>
            </a:r>
          </a:p>
        </p:txBody>
      </p:sp>
      <p:sp>
        <p:nvSpPr>
          <p:cNvPr id="3" name="Text Placeholder 9"/>
          <p:cNvSpPr>
            <a:spLocks noGrp="1"/>
          </p:cNvSpPr>
          <p:nvPr>
            <p:ph type="body" sz="quarter" idx="42" hasCustomPrompt="1"/>
          </p:nvPr>
        </p:nvSpPr>
        <p:spPr/>
        <p:txBody>
          <a:bodyPr/>
          <a:lstStyle>
            <a:lvl1pPr marL="457200" indent="-457200">
              <a:lnSpc>
                <a:spcPct val="100000"/>
              </a:lnSpc>
              <a:buFont typeface="Arial" pitchFamily="34" charset="0"/>
              <a:buChar char="•"/>
              <a:defRPr sz="2800" b="0" i="0" spc="0">
                <a:solidFill>
                  <a:srgbClr val="2F2F2F"/>
                </a:solidFill>
                <a:latin typeface="+mn-lt"/>
                <a:cs typeface="Segoe UI" panose="020B0502040204020203" pitchFamily="34" charset="0"/>
              </a:defRPr>
            </a:lvl1pPr>
          </a:lstStyle>
          <a:p>
            <a:pPr marL="0" lvl="0" indent="0">
              <a:buNone/>
            </a:pPr>
            <a:r>
              <a:rPr lang="en-US" sz="2400" dirty="0">
                <a:solidFill>
                  <a:schemeClr val="tx1"/>
                </a:solidFill>
              </a:rPr>
              <a:t>On the dashboard, you can select any of the visuals and interact with them</a:t>
            </a:r>
          </a:p>
        </p:txBody>
      </p:sp>
      <p:pic>
        <p:nvPicPr>
          <p:cNvPr id="4" name="New picture" descr="Power BI GitHub dashboard showing Pull request section"/>
          <p:cNvPicPr/>
          <p:nvPr/>
        </p:nvPicPr>
        <p:blipFill>
          <a:blip r:embed="rId3"/>
          <a:stretch>
            <a:fillRect/>
          </a:stretch>
        </p:blipFill>
        <p:spPr>
          <a:xfrm>
            <a:off x="3069336" y="2581627"/>
            <a:ext cx="6053328" cy="3730752"/>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solidFill>
                  <a:schemeClr val="tx1"/>
                </a:solidFill>
              </a:rPr>
              <a:t>Update data in the Power BI service</a:t>
            </a:r>
          </a:p>
        </p:txBody>
      </p:sp>
      <p:sp>
        <p:nvSpPr>
          <p:cNvPr id="3" name="Text Placeholder 9"/>
          <p:cNvSpPr>
            <a:spLocks noGrp="1"/>
          </p:cNvSpPr>
          <p:nvPr>
            <p:ph type="body" sz="quarter" idx="42" hasCustomPrompt="1"/>
          </p:nvPr>
        </p:nvSpPr>
        <p:spPr/>
        <p:txBody>
          <a:bodyPr/>
          <a:lstStyle>
            <a:lvl1pPr marL="457200" indent="-457200">
              <a:lnSpc>
                <a:spcPct val="100000"/>
              </a:lnSpc>
              <a:buFont typeface="Arial" pitchFamily="34" charset="0"/>
              <a:buChar char="•"/>
              <a:defRPr sz="2800" b="0" i="0" spc="0">
                <a:solidFill>
                  <a:srgbClr val="2F2F2F"/>
                </a:solidFill>
                <a:latin typeface="+mn-lt"/>
                <a:cs typeface="Segoe UI" panose="020B0502040204020203" pitchFamily="34" charset="0"/>
              </a:defRPr>
            </a:lvl1pPr>
          </a:lstStyle>
          <a:p>
            <a:pPr marL="0" lvl="0" indent="0">
              <a:buNone/>
            </a:pPr>
            <a:r>
              <a:rPr lang="en-US" sz="2400" dirty="0">
                <a:solidFill>
                  <a:schemeClr val="tx1"/>
                </a:solidFill>
              </a:rPr>
              <a:t>You can also choose to update the dataset for an app, or other data that you use in Power BI</a:t>
            </a:r>
          </a:p>
        </p:txBody>
      </p:sp>
      <p:pic>
        <p:nvPicPr>
          <p:cNvPr id="4" name="New picture" descr="Power BI GitHub dashboard showing the file update button"/>
          <p:cNvPicPr/>
          <p:nvPr/>
        </p:nvPicPr>
        <p:blipFill>
          <a:blip r:embed="rId3"/>
          <a:stretch>
            <a:fillRect/>
          </a:stretch>
        </p:blipFill>
        <p:spPr>
          <a:xfrm>
            <a:off x="2752553" y="2581627"/>
            <a:ext cx="6686894" cy="3730752"/>
          </a:xfrm>
          <a:prstGeom prst="rect">
            <a:avLst/>
          </a:prstGeom>
          <a:ln>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5E03C5-C197-49ED-82AB-D9D10838C253}"/>
              </a:ext>
            </a:extLst>
          </p:cNvPr>
          <p:cNvSpPr>
            <a:spLocks noGrp="1"/>
          </p:cNvSpPr>
          <p:nvPr>
            <p:ph type="title"/>
          </p:nvPr>
        </p:nvSpPr>
        <p:spPr/>
        <p:txBody>
          <a:bodyPr/>
          <a:lstStyle/>
          <a:p>
            <a:r>
              <a:rPr lang="en-US" dirty="0"/>
              <a:t>Get data with Power BI Desktop</a:t>
            </a:r>
          </a:p>
        </p:txBody>
      </p:sp>
      <p:pic>
        <p:nvPicPr>
          <p:cNvPr id="10" name="Picture Placeholder 9" descr="Icon of a Computer monitor and a keyboard">
            <a:extLst>
              <a:ext uri="{FF2B5EF4-FFF2-40B4-BE49-F238E27FC236}">
                <a16:creationId xmlns:a16="http://schemas.microsoft.com/office/drawing/2014/main" id="{D27F6753-0C87-494D-8090-132B37373FCE}"/>
              </a:ext>
            </a:extLst>
          </p:cNvPr>
          <p:cNvPicPr>
            <a:picLocks noGrp="1" noChangeAspect="1"/>
          </p:cNvPicPr>
          <p:nvPr>
            <p:ph type="pic" sz="quarter" idx="10"/>
          </p:nvPr>
        </p:nvPicPr>
        <p:blipFill rotWithShape="1">
          <a:blip r:embed="rId3"/>
          <a:srcRect l="-2856" t="-3321" r="-2090" b="637"/>
          <a:stretch/>
        </p:blipFill>
        <p:spPr>
          <a:xfrm>
            <a:off x="10098360" y="2777952"/>
            <a:ext cx="1331639" cy="1281436"/>
          </a:xfrm>
        </p:spPr>
      </p:pic>
    </p:spTree>
    <p:extLst>
      <p:ext uri="{BB962C8B-B14F-4D97-AF65-F5344CB8AC3E}">
        <p14:creationId xmlns:p14="http://schemas.microsoft.com/office/powerpoint/2010/main" val="333364894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solidFill>
                  <a:schemeClr val="tx1"/>
                </a:solidFill>
              </a:rPr>
              <a:t>Overview of Power BI Desktop</a:t>
            </a:r>
          </a:p>
        </p:txBody>
      </p:sp>
      <p:sp>
        <p:nvSpPr>
          <p:cNvPr id="3" name="Text Placeholder 9"/>
          <p:cNvSpPr>
            <a:spLocks noGrp="1"/>
          </p:cNvSpPr>
          <p:nvPr>
            <p:ph type="body" sz="quarter" idx="42" hasCustomPrompt="1"/>
          </p:nvPr>
        </p:nvSpPr>
        <p:spPr/>
        <p:txBody>
          <a:bodyPr/>
          <a:lstStyle>
            <a:lvl1pPr marL="457200" indent="-457200">
              <a:lnSpc>
                <a:spcPct val="100000"/>
              </a:lnSpc>
              <a:buFont typeface="Arial" pitchFamily="34" charset="0"/>
              <a:buChar char="•"/>
              <a:defRPr sz="2800" b="0" i="0" spc="0">
                <a:solidFill>
                  <a:srgbClr val="2F2F2F"/>
                </a:solidFill>
                <a:latin typeface="+mn-lt"/>
                <a:cs typeface="Segoe UI" panose="020B0502040204020203" pitchFamily="34" charset="0"/>
              </a:defRPr>
            </a:lvl1pPr>
          </a:lstStyle>
          <a:p>
            <a:pPr marL="0" lvl="0" indent="0">
              <a:buNone/>
            </a:pPr>
            <a:r>
              <a:rPr lang="en-US" sz="2400" dirty="0">
                <a:solidFill>
                  <a:schemeClr val="tx1"/>
                </a:solidFill>
              </a:rPr>
              <a:t>Power BI Desktop is a free application for PCs that lets you gather, transform, and visualize your data</a:t>
            </a:r>
          </a:p>
        </p:txBody>
      </p:sp>
      <p:pic>
        <p:nvPicPr>
          <p:cNvPr id="4" name="New picture" descr="Video showing how Power BI desktop is a free application for PC"/>
          <p:cNvPicPr/>
          <p:nvPr/>
        </p:nvPicPr>
        <p:blipFill rotWithShape="1">
          <a:blip r:embed="rId3"/>
          <a:srcRect l="569" t="975" r="1486" b="3706"/>
          <a:stretch/>
        </p:blipFill>
        <p:spPr>
          <a:xfrm>
            <a:off x="1421598" y="2608493"/>
            <a:ext cx="9348801" cy="3648075"/>
          </a:xfrm>
          <a:prstGeom prst="rect">
            <a:avLst/>
          </a:prstGeom>
          <a:effec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DE0A5F-9BD1-4D35-8413-DAA6E0536F8F}"/>
              </a:ext>
            </a:extLst>
          </p:cNvPr>
          <p:cNvSpPr>
            <a:spLocks noGrp="1"/>
          </p:cNvSpPr>
          <p:nvPr>
            <p:ph type="title"/>
          </p:nvPr>
        </p:nvSpPr>
        <p:spPr>
          <a:xfrm>
            <a:off x="428681" y="2532448"/>
            <a:ext cx="9630389" cy="1793104"/>
          </a:xfrm>
        </p:spPr>
        <p:txBody>
          <a:bodyPr wrap="square" anchor="b">
            <a:normAutofit/>
          </a:bodyPr>
          <a:lstStyle/>
          <a:p>
            <a:r>
              <a:rPr lang="en-US" dirty="0"/>
              <a:t>Agenda</a:t>
            </a:r>
          </a:p>
        </p:txBody>
      </p:sp>
      <p:sp>
        <p:nvSpPr>
          <p:cNvPr id="12" name="Text Placeholder 2">
            <a:extLst>
              <a:ext uri="{FF2B5EF4-FFF2-40B4-BE49-F238E27FC236}">
                <a16:creationId xmlns:a16="http://schemas.microsoft.com/office/drawing/2014/main" id="{85D4ED4A-AACC-4178-9294-0DD6ABF1541F}"/>
              </a:ext>
            </a:extLst>
          </p:cNvPr>
          <p:cNvSpPr>
            <a:spLocks noGrp="1"/>
          </p:cNvSpPr>
          <p:nvPr>
            <p:ph type="body" sz="quarter" idx="15"/>
          </p:nvPr>
        </p:nvSpPr>
        <p:spPr>
          <a:xfrm>
            <a:off x="442466" y="4350114"/>
            <a:ext cx="9602787" cy="1015663"/>
          </a:xfrm>
        </p:spPr>
        <p:txBody>
          <a:bodyPr/>
          <a:lstStyle/>
          <a:p>
            <a:pPr marL="285750" indent="-285750">
              <a:buFont typeface="Arial" panose="020B0604020202020204" pitchFamily="34" charset="0"/>
              <a:buChar char="•"/>
            </a:pPr>
            <a:r>
              <a:rPr lang="en-US" dirty="0"/>
              <a:t>Get started with Power BI</a:t>
            </a:r>
          </a:p>
          <a:p>
            <a:pPr marL="285750" indent="-285750">
              <a:buFont typeface="Arial" panose="020B0604020202020204" pitchFamily="34" charset="0"/>
              <a:buChar char="•"/>
            </a:pPr>
            <a:r>
              <a:rPr lang="en-US" dirty="0"/>
              <a:t>Get data with Power BI Desktop</a:t>
            </a:r>
          </a:p>
          <a:p>
            <a:pPr marL="285750" indent="-285750">
              <a:buFont typeface="Arial" panose="020B0604020202020204" pitchFamily="34" charset="0"/>
              <a:buChar char="•"/>
            </a:pPr>
            <a:r>
              <a:rPr lang="en-US" dirty="0"/>
              <a:t>Create reports with Power BI and </a:t>
            </a:r>
            <a:r>
              <a:rPr lang="en-US" dirty="0" err="1"/>
              <a:t>Dataverse</a:t>
            </a:r>
            <a:r>
              <a:rPr lang="en-US" dirty="0"/>
              <a:t> for Teams</a:t>
            </a:r>
          </a:p>
        </p:txBody>
      </p:sp>
    </p:spTree>
    <p:extLst>
      <p:ext uri="{BB962C8B-B14F-4D97-AF65-F5344CB8AC3E}">
        <p14:creationId xmlns:p14="http://schemas.microsoft.com/office/powerpoint/2010/main" val="184330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Download Power BI Desktop</a:t>
            </a:r>
          </a:p>
        </p:txBody>
      </p:sp>
      <p:sp>
        <p:nvSpPr>
          <p:cNvPr id="3" name="Text Placeholder 9"/>
          <p:cNvSpPr>
            <a:spLocks noGrp="1"/>
          </p:cNvSpPr>
          <p:nvPr>
            <p:ph sz="quarter" idx="10" hasCustomPrompt="1"/>
          </p:nvPr>
        </p:nvSpPr>
        <p:spPr>
          <a:xfrm>
            <a:off x="419100" y="1456897"/>
            <a:ext cx="11340811" cy="1046440"/>
          </a:xfrm>
        </p:spPr>
        <p:txBody>
          <a:bodyPr/>
          <a:lstStyle>
            <a:lvl1pPr marL="457200" indent="-457200">
              <a:lnSpc>
                <a:spcPct val="100000"/>
              </a:lnSpc>
              <a:buFont typeface="Arial" pitchFamily="34" charset="0"/>
              <a:buChar char="•"/>
              <a:defRPr sz="2800" b="0" i="0" spc="0">
                <a:solidFill>
                  <a:srgbClr val="2F2F2F"/>
                </a:solidFill>
                <a:latin typeface="+mn-lt"/>
                <a:cs typeface="Segoe UI" panose="020B0502040204020203" pitchFamily="34" charset="0"/>
              </a:defRPr>
            </a:lvl1pPr>
          </a:lstStyle>
          <a:p>
            <a:pPr marL="0" lvl="0" indent="0">
              <a:buNone/>
            </a:pPr>
            <a:r>
              <a:rPr lang="en-US" dirty="0"/>
              <a:t>You can download Power BI Desktop from the web or as an app from the Microsoft Store on the Windows tab</a:t>
            </a:r>
          </a:p>
        </p:txBody>
      </p:sp>
      <p:graphicFrame>
        <p:nvGraphicFramePr>
          <p:cNvPr id="4" name="New Table"/>
          <p:cNvGraphicFramePr>
            <a:graphicFrameLocks noGrp="1"/>
          </p:cNvGraphicFramePr>
          <p:nvPr>
            <p:extLst>
              <p:ext uri="{D42A27DB-BD31-4B8C-83A1-F6EECF244321}">
                <p14:modId xmlns:p14="http://schemas.microsoft.com/office/powerpoint/2010/main" val="1137580925"/>
              </p:ext>
            </p:extLst>
          </p:nvPr>
        </p:nvGraphicFramePr>
        <p:xfrm>
          <a:off x="419100" y="2781301"/>
          <a:ext cx="11341268" cy="1792224"/>
        </p:xfrm>
        <a:graphic>
          <a:graphicData uri="http://schemas.openxmlformats.org/drawingml/2006/table">
            <a:tbl>
              <a:tblPr firstRow="1" bandRow="1">
                <a:tableStyleId>{5C22544A-7EE6-4342-B048-85BDC9FD1C3A}</a:tableStyleId>
              </a:tblPr>
              <a:tblGrid>
                <a:gridCol w="3060342">
                  <a:extLst>
                    <a:ext uri="{9D8B030D-6E8A-4147-A177-3AD203B41FA5}">
                      <a16:colId xmlns:a16="http://schemas.microsoft.com/office/drawing/2014/main" val="20000"/>
                    </a:ext>
                  </a:extLst>
                </a:gridCol>
                <a:gridCol w="2340262">
                  <a:extLst>
                    <a:ext uri="{9D8B030D-6E8A-4147-A177-3AD203B41FA5}">
                      <a16:colId xmlns:a16="http://schemas.microsoft.com/office/drawing/2014/main" val="20001"/>
                    </a:ext>
                  </a:extLst>
                </a:gridCol>
                <a:gridCol w="5940664">
                  <a:extLst>
                    <a:ext uri="{9D8B030D-6E8A-4147-A177-3AD203B41FA5}">
                      <a16:colId xmlns:a16="http://schemas.microsoft.com/office/drawing/2014/main" val="20002"/>
                    </a:ext>
                  </a:extLst>
                </a:gridCol>
              </a:tblGrid>
              <a:tr h="0">
                <a:tc>
                  <a:txBody>
                    <a:bodyPr/>
                    <a:lstStyle/>
                    <a:p>
                      <a:pPr algn="l"/>
                      <a:r>
                        <a:rPr sz="2400" b="0" dirty="0">
                          <a:solidFill>
                            <a:schemeClr val="tx1"/>
                          </a:solidFill>
                          <a:latin typeface="+mj-lt"/>
                        </a:rPr>
                        <a:t>Download Strategy</a:t>
                      </a:r>
                    </a:p>
                  </a:txBody>
                  <a:tcPr marL="182880" marR="182880" marT="146304" marB="146304" anchor="ctr">
                    <a:lnL w="12700" cap="flat" cmpd="sng" algn="ctr">
                      <a:solidFill>
                        <a:schemeClr val="accent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l"/>
                      <a:r>
                        <a:rPr sz="2400" b="0" dirty="0">
                          <a:solidFill>
                            <a:schemeClr val="tx1"/>
                          </a:solidFill>
                          <a:latin typeface="+mj-lt"/>
                        </a:rPr>
                        <a:t>Link</a:t>
                      </a:r>
                    </a:p>
                  </a:txBody>
                  <a:tcPr marL="182880" marR="182880" marT="146304" marB="14630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l"/>
                      <a:r>
                        <a:rPr sz="2400" b="0" dirty="0">
                          <a:solidFill>
                            <a:schemeClr val="tx1"/>
                          </a:solidFill>
                          <a:latin typeface="+mj-lt"/>
                        </a:rPr>
                        <a:t>Notes</a:t>
                      </a:r>
                    </a:p>
                  </a:txBody>
                  <a:tcPr marL="182880" marR="182880" marT="146304" marB="146304" anchor="ct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0">
                <a:tc>
                  <a:txBody>
                    <a:bodyPr/>
                    <a:lstStyle/>
                    <a:p>
                      <a:pPr algn="l"/>
                      <a:r>
                        <a:rPr sz="1800" dirty="0">
                          <a:solidFill>
                            <a:schemeClr val="tx1"/>
                          </a:solidFill>
                        </a:rPr>
                        <a:t>Windows Store App</a:t>
                      </a:r>
                    </a:p>
                  </a:txBody>
                  <a:tcPr marL="182880" marR="182880" marT="146304" marB="14630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a:r>
                        <a:rPr sz="1800">
                          <a:solidFill>
                            <a:schemeClr val="tx1"/>
                          </a:solidFill>
                        </a:rPr>
                        <a:t>Windows Store</a:t>
                      </a:r>
                    </a:p>
                  </a:txBody>
                  <a:tcPr marL="182880" marR="182880" marT="146304" marB="14630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a:r>
                        <a:rPr sz="1800" dirty="0">
                          <a:solidFill>
                            <a:schemeClr val="tx1"/>
                          </a:solidFill>
                        </a:rPr>
                        <a:t>Will automatically stay updated</a:t>
                      </a:r>
                    </a:p>
                  </a:txBody>
                  <a:tcPr marL="182880" marR="182880" marT="146304" marB="14630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l"/>
                      <a:r>
                        <a:rPr sz="1800" dirty="0">
                          <a:solidFill>
                            <a:schemeClr val="tx1"/>
                          </a:solidFill>
                        </a:rPr>
                        <a:t>Download from web</a:t>
                      </a:r>
                    </a:p>
                  </a:txBody>
                  <a:tcPr marL="182880" marR="182880" marT="146304" marB="14630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a:r>
                        <a:rPr sz="1800" dirty="0">
                          <a:solidFill>
                            <a:schemeClr val="tx1"/>
                          </a:solidFill>
                        </a:rPr>
                        <a:t>Download.msi</a:t>
                      </a:r>
                    </a:p>
                  </a:txBody>
                  <a:tcPr marL="182880" marR="182880" marT="146304" marB="14630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a:r>
                        <a:rPr sz="1800" dirty="0">
                          <a:solidFill>
                            <a:schemeClr val="tx1"/>
                          </a:solidFill>
                        </a:rPr>
                        <a:t>Must manually update periodically</a:t>
                      </a:r>
                    </a:p>
                  </a:txBody>
                  <a:tcPr marL="182880" marR="182880" marT="146304" marB="14630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Explore the report building environment</a:t>
            </a:r>
          </a:p>
        </p:txBody>
      </p:sp>
      <p:sp>
        <p:nvSpPr>
          <p:cNvPr id="5" name="Text Placeholder 4">
            <a:extLst>
              <a:ext uri="{FF2B5EF4-FFF2-40B4-BE49-F238E27FC236}">
                <a16:creationId xmlns:a16="http://schemas.microsoft.com/office/drawing/2014/main" id="{DF6E9395-C9DE-4407-8B86-B61B70D68C54}"/>
              </a:ext>
            </a:extLst>
          </p:cNvPr>
          <p:cNvSpPr>
            <a:spLocks noGrp="1"/>
          </p:cNvSpPr>
          <p:nvPr>
            <p:ph type="body" sz="quarter" idx="42"/>
          </p:nvPr>
        </p:nvSpPr>
        <p:spPr/>
        <p:txBody>
          <a:bodyPr/>
          <a:lstStyle/>
          <a:p>
            <a:pPr>
              <a:spcBef>
                <a:spcPts val="600"/>
              </a:spcBef>
              <a:spcAft>
                <a:spcPts val="600"/>
              </a:spcAft>
            </a:pPr>
            <a:r>
              <a:rPr lang="en-US" sz="2400" dirty="0">
                <a:latin typeface="+mj-lt"/>
              </a:rPr>
              <a:t>In Power BI Desktop, you'll begin to build reports in the Report view:</a:t>
            </a:r>
          </a:p>
          <a:p>
            <a:pPr marL="457200" indent="-342900">
              <a:spcBef>
                <a:spcPts val="600"/>
              </a:spcBef>
              <a:spcAft>
                <a:spcPts val="600"/>
              </a:spcAft>
              <a:buFont typeface="+mj-lt"/>
              <a:buAutoNum type="arabicPeriod"/>
            </a:pPr>
            <a:r>
              <a:rPr lang="en-US" dirty="0"/>
              <a:t>Ribbon</a:t>
            </a:r>
          </a:p>
          <a:p>
            <a:pPr marL="457200" indent="-342900">
              <a:spcBef>
                <a:spcPts val="600"/>
              </a:spcBef>
              <a:spcAft>
                <a:spcPts val="600"/>
              </a:spcAft>
              <a:buFont typeface="+mj-lt"/>
              <a:buAutoNum type="arabicPeriod"/>
            </a:pPr>
            <a:r>
              <a:rPr lang="en-US" dirty="0"/>
              <a:t>Report view, or canvas </a:t>
            </a:r>
          </a:p>
          <a:p>
            <a:pPr marL="457200" indent="-342900">
              <a:spcBef>
                <a:spcPts val="600"/>
              </a:spcBef>
              <a:spcAft>
                <a:spcPts val="600"/>
              </a:spcAft>
              <a:buFont typeface="+mj-lt"/>
              <a:buAutoNum type="arabicPeriod"/>
            </a:pPr>
            <a:r>
              <a:rPr lang="en-US" dirty="0"/>
              <a:t>Pages tab</a:t>
            </a:r>
          </a:p>
          <a:p>
            <a:pPr marL="457200" indent="-342900">
              <a:spcBef>
                <a:spcPts val="600"/>
              </a:spcBef>
              <a:spcAft>
                <a:spcPts val="600"/>
              </a:spcAft>
              <a:buFont typeface="+mj-lt"/>
              <a:buAutoNum type="arabicPeriod"/>
            </a:pPr>
            <a:r>
              <a:rPr lang="en-US" dirty="0"/>
              <a:t>Visualizations pane</a:t>
            </a:r>
          </a:p>
          <a:p>
            <a:pPr marL="457200" indent="-342900">
              <a:spcBef>
                <a:spcPts val="600"/>
              </a:spcBef>
              <a:spcAft>
                <a:spcPts val="600"/>
              </a:spcAft>
              <a:buFont typeface="+mj-lt"/>
              <a:buAutoNum type="arabicPeriod"/>
            </a:pPr>
            <a:r>
              <a:rPr lang="en-US" dirty="0"/>
              <a:t>Columns pane</a:t>
            </a:r>
          </a:p>
        </p:txBody>
      </p:sp>
      <p:pic>
        <p:nvPicPr>
          <p:cNvPr id="4" name="New picture" descr="Power BI desktop dashboard"/>
          <p:cNvPicPr/>
          <p:nvPr/>
        </p:nvPicPr>
        <p:blipFill>
          <a:blip r:embed="rId3"/>
          <a:stretch>
            <a:fillRect/>
          </a:stretch>
        </p:blipFill>
        <p:spPr>
          <a:xfrm>
            <a:off x="6376880" y="2404143"/>
            <a:ext cx="5248380" cy="3066544"/>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solidFill>
                  <a:schemeClr val="tx1"/>
                </a:solidFill>
              </a:rPr>
              <a:t>Creating visuals</a:t>
            </a:r>
          </a:p>
        </p:txBody>
      </p:sp>
      <p:sp>
        <p:nvSpPr>
          <p:cNvPr id="3" name="Text Placeholder 9"/>
          <p:cNvSpPr>
            <a:spLocks noGrp="1"/>
          </p:cNvSpPr>
          <p:nvPr>
            <p:ph type="body" sz="quarter" idx="42" hasCustomPrompt="1"/>
          </p:nvPr>
        </p:nvSpPr>
        <p:spPr/>
        <p:txBody>
          <a:bodyPr/>
          <a:lstStyle>
            <a:lvl1pPr marL="457200" indent="-457200">
              <a:lnSpc>
                <a:spcPct val="100000"/>
              </a:lnSpc>
              <a:buFont typeface="Arial" pitchFamily="34" charset="0"/>
              <a:buChar char="•"/>
              <a:defRPr sz="2800" b="0" i="0" spc="0">
                <a:solidFill>
                  <a:srgbClr val="2F2F2F"/>
                </a:solidFill>
                <a:latin typeface="+mn-lt"/>
                <a:cs typeface="Segoe UI" panose="020B0502040204020203" pitchFamily="34" charset="0"/>
              </a:defRPr>
            </a:lvl1pPr>
          </a:lstStyle>
          <a:p>
            <a:pPr marL="0" lvl="0" indent="0">
              <a:buNone/>
            </a:pPr>
            <a:r>
              <a:rPr lang="en-US" sz="2400" dirty="0">
                <a:solidFill>
                  <a:schemeClr val="tx1"/>
                </a:solidFill>
              </a:rPr>
              <a:t>To create a visual, drag a column from the columns list onto the report view</a:t>
            </a:r>
          </a:p>
        </p:txBody>
      </p:sp>
      <p:pic>
        <p:nvPicPr>
          <p:cNvPr id="4" name="New picture" descr="Power BI fields pane highlighting state section"/>
          <p:cNvPicPr/>
          <p:nvPr/>
        </p:nvPicPr>
        <p:blipFill>
          <a:blip r:embed="rId3"/>
          <a:stretch>
            <a:fillRect/>
          </a:stretch>
        </p:blipFill>
        <p:spPr>
          <a:xfrm>
            <a:off x="2206446" y="2594019"/>
            <a:ext cx="7779104" cy="3667868"/>
          </a:xfrm>
          <a:prstGeom prst="rect">
            <a:avLst/>
          </a:prstGeom>
          <a:ln>
            <a:solidFill>
              <a:schemeClr val="bg2"/>
            </a:solid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solidFill>
                  <a:schemeClr val="tx1"/>
                </a:solidFill>
              </a:rPr>
              <a:t>Publish a report</a:t>
            </a:r>
          </a:p>
        </p:txBody>
      </p:sp>
      <p:sp>
        <p:nvSpPr>
          <p:cNvPr id="3" name="Text Placeholder 9"/>
          <p:cNvSpPr>
            <a:spLocks noGrp="1"/>
          </p:cNvSpPr>
          <p:nvPr>
            <p:ph type="body" sz="quarter" idx="42" hasCustomPrompt="1"/>
          </p:nvPr>
        </p:nvSpPr>
        <p:spPr/>
        <p:txBody>
          <a:bodyPr/>
          <a:lstStyle>
            <a:lvl1pPr marL="457200" indent="-457200">
              <a:lnSpc>
                <a:spcPct val="100000"/>
              </a:lnSpc>
              <a:buFont typeface="Arial" pitchFamily="34" charset="0"/>
              <a:buChar char="•"/>
              <a:defRPr sz="2800" b="0" i="0" spc="0">
                <a:solidFill>
                  <a:srgbClr val="2F2F2F"/>
                </a:solidFill>
                <a:latin typeface="+mn-lt"/>
                <a:cs typeface="Segoe UI" panose="020B0502040204020203" pitchFamily="34" charset="0"/>
              </a:defRPr>
            </a:lvl1pPr>
          </a:lstStyle>
          <a:p>
            <a:pPr marL="0" lvl="0" indent="0">
              <a:buNone/>
            </a:pPr>
            <a:r>
              <a:rPr lang="en-US" sz="2400" dirty="0">
                <a:solidFill>
                  <a:schemeClr val="tx1"/>
                </a:solidFill>
              </a:rPr>
              <a:t>After creating a report with a few visuals, you're ready to publish to the Power BI service</a:t>
            </a:r>
          </a:p>
        </p:txBody>
      </p:sp>
      <p:pic>
        <p:nvPicPr>
          <p:cNvPr id="4" name="New picture" descr="Power BI App showing Publish button"/>
          <p:cNvPicPr/>
          <p:nvPr/>
        </p:nvPicPr>
        <p:blipFill>
          <a:blip r:embed="rId3"/>
          <a:stretch>
            <a:fillRect/>
          </a:stretch>
        </p:blipFill>
        <p:spPr>
          <a:xfrm>
            <a:off x="3258274" y="2602424"/>
            <a:ext cx="5675448" cy="3672348"/>
          </a:xfrm>
          <a:prstGeom prst="rect">
            <a:avLst/>
          </a:prstGeom>
          <a:ln>
            <a:solidFill>
              <a:schemeClr val="bg2"/>
            </a:solid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solidFill>
                  <a:schemeClr val="tx1"/>
                </a:solidFill>
              </a:rPr>
              <a:t>Pin a visual to a dashboard</a:t>
            </a:r>
          </a:p>
        </p:txBody>
      </p:sp>
      <p:sp>
        <p:nvSpPr>
          <p:cNvPr id="3" name="Text Placeholder 9"/>
          <p:cNvSpPr>
            <a:spLocks noGrp="1"/>
          </p:cNvSpPr>
          <p:nvPr>
            <p:ph type="body" sz="quarter" idx="42" hasCustomPrompt="1"/>
          </p:nvPr>
        </p:nvSpPr>
        <p:spPr/>
        <p:txBody>
          <a:bodyPr/>
          <a:lstStyle>
            <a:lvl1pPr marL="457200" indent="-457200">
              <a:lnSpc>
                <a:spcPct val="100000"/>
              </a:lnSpc>
              <a:buFont typeface="Arial" pitchFamily="34" charset="0"/>
              <a:buChar char="•"/>
              <a:defRPr sz="2800" b="0" i="0" spc="0">
                <a:solidFill>
                  <a:srgbClr val="2F2F2F"/>
                </a:solidFill>
                <a:latin typeface="+mn-lt"/>
                <a:cs typeface="Segoe UI" panose="020B0502040204020203" pitchFamily="34" charset="0"/>
              </a:defRPr>
            </a:lvl1pPr>
          </a:lstStyle>
          <a:p>
            <a:pPr marL="0" lvl="0" indent="0">
              <a:buNone/>
            </a:pPr>
            <a:r>
              <a:rPr lang="en-US" sz="2400" dirty="0">
                <a:solidFill>
                  <a:schemeClr val="tx1"/>
                </a:solidFill>
              </a:rPr>
              <a:t>When you view a published report in the Power BI service, you can choose the Pin icon to pin that visual to a dashboard</a:t>
            </a:r>
          </a:p>
        </p:txBody>
      </p:sp>
      <p:pic>
        <p:nvPicPr>
          <p:cNvPr id="4" name="New picture" descr="Power BI app showing "/>
          <p:cNvPicPr/>
          <p:nvPr/>
        </p:nvPicPr>
        <p:blipFill rotWithShape="1">
          <a:blip r:embed="rId3"/>
          <a:srcRect r="1830" b="4038"/>
          <a:stretch/>
        </p:blipFill>
        <p:spPr>
          <a:xfrm>
            <a:off x="2866102" y="2597869"/>
            <a:ext cx="6459793" cy="3690571"/>
          </a:xfrm>
          <a:prstGeom prst="rect">
            <a:avLst/>
          </a:prstGeom>
          <a:ln>
            <a:solidFill>
              <a:schemeClr val="bg2"/>
            </a:solidFill>
          </a:ln>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74ED48-8DE8-4683-AA7F-6675073181D4}"/>
              </a:ext>
            </a:extLst>
          </p:cNvPr>
          <p:cNvSpPr>
            <a:spLocks noGrp="1"/>
          </p:cNvSpPr>
          <p:nvPr>
            <p:ph type="title"/>
          </p:nvPr>
        </p:nvSpPr>
        <p:spPr/>
        <p:txBody>
          <a:bodyPr/>
          <a:lstStyle/>
          <a:p>
            <a:r>
              <a:rPr lang="en-US" dirty="0"/>
              <a:t>Connect to data sources</a:t>
            </a:r>
          </a:p>
        </p:txBody>
      </p:sp>
      <p:pic>
        <p:nvPicPr>
          <p:cNvPr id="6" name="Picture Placeholder 5" descr="Icon of binary code, ones and zeros">
            <a:extLst>
              <a:ext uri="{FF2B5EF4-FFF2-40B4-BE49-F238E27FC236}">
                <a16:creationId xmlns:a16="http://schemas.microsoft.com/office/drawing/2014/main" id="{5813DE12-A339-4A97-9899-B432D274538C}"/>
              </a:ext>
            </a:extLst>
          </p:cNvPr>
          <p:cNvPicPr>
            <a:picLocks noGrp="1" noChangeAspect="1"/>
          </p:cNvPicPr>
          <p:nvPr>
            <p:ph type="pic" sz="quarter" idx="10"/>
          </p:nvPr>
        </p:nvPicPr>
        <p:blipFill rotWithShape="1">
          <a:blip r:embed="rId2"/>
          <a:srcRect l="-3508" t="-15997" r="-3615" b="-8168"/>
          <a:stretch/>
        </p:blipFill>
        <p:spPr>
          <a:xfrm>
            <a:off x="10098361" y="2777952"/>
            <a:ext cx="1281254" cy="1281436"/>
          </a:xfrm>
        </p:spPr>
      </p:pic>
    </p:spTree>
    <p:extLst>
      <p:ext uri="{BB962C8B-B14F-4D97-AF65-F5344CB8AC3E}">
        <p14:creationId xmlns:p14="http://schemas.microsoft.com/office/powerpoint/2010/main" val="21699084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3" y="383344"/>
            <a:ext cx="11354714" cy="728448"/>
          </a:xfrm>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solidFill>
                  <a:schemeClr val="tx1"/>
                </a:solidFill>
              </a:rPr>
              <a:t>Connect to data sources </a:t>
            </a:r>
          </a:p>
        </p:txBody>
      </p:sp>
      <p:sp>
        <p:nvSpPr>
          <p:cNvPr id="3" name="Text Placeholder 9"/>
          <p:cNvSpPr>
            <a:spLocks noGrp="1"/>
          </p:cNvSpPr>
          <p:nvPr>
            <p:ph type="body" sz="quarter" idx="42" hasCustomPrompt="1"/>
          </p:nvPr>
        </p:nvSpPr>
        <p:spPr/>
        <p:txBody>
          <a:bodyPr/>
          <a:lstStyle>
            <a:lvl1pPr marL="457200" indent="-457200">
              <a:lnSpc>
                <a:spcPct val="100000"/>
              </a:lnSpc>
              <a:buFont typeface="Arial" pitchFamily="34" charset="0"/>
              <a:buChar char="•"/>
              <a:defRPr sz="2800" b="0" i="0" spc="0">
                <a:solidFill>
                  <a:srgbClr val="2F2F2F"/>
                </a:solidFill>
                <a:latin typeface="+mn-lt"/>
                <a:cs typeface="Segoe UI" panose="020B0502040204020203" pitchFamily="34" charset="0"/>
              </a:defRPr>
            </a:lvl1pPr>
          </a:lstStyle>
          <a:p>
            <a:pPr marL="0" lvl="0" indent="0">
              <a:buNone/>
            </a:pPr>
            <a:r>
              <a:rPr lang="en-US" sz="2400" dirty="0">
                <a:solidFill>
                  <a:schemeClr val="tx1"/>
                </a:solidFill>
              </a:rPr>
              <a:t>Power BI Desktop connects to many types of data sources, including local databases, worksheets, and data on cloud services</a:t>
            </a:r>
          </a:p>
        </p:txBody>
      </p:sp>
      <p:pic>
        <p:nvPicPr>
          <p:cNvPr id="4" name="New picture" descr="Diagram showing how different types of data is connect to Power BI desktop and mobile version "/>
          <p:cNvPicPr/>
          <p:nvPr/>
        </p:nvPicPr>
        <p:blipFill rotWithShape="1">
          <a:blip r:embed="rId3"/>
          <a:srcRect l="638" t="1965" r="1216" b="3003"/>
          <a:stretch/>
        </p:blipFill>
        <p:spPr>
          <a:xfrm>
            <a:off x="1374753" y="2605683"/>
            <a:ext cx="9442491" cy="3659310"/>
          </a:xfrm>
          <a:prstGeom prst="rect">
            <a:avLst/>
          </a:prstGeom>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0014B6E-FB56-4C4F-9E3D-ABCCDFC3DE4D}"/>
              </a:ext>
            </a:extLst>
          </p:cNvPr>
          <p:cNvSpPr>
            <a:spLocks noGrp="1"/>
          </p:cNvSpPr>
          <p:nvPr>
            <p:ph type="title"/>
          </p:nvPr>
        </p:nvSpPr>
        <p:spPr/>
        <p:txBody>
          <a:bodyPr/>
          <a:lstStyle/>
          <a:p>
            <a:r>
              <a:rPr lang="en-US" dirty="0"/>
              <a:t>Demo: Get data with Power BI desktop</a:t>
            </a:r>
          </a:p>
        </p:txBody>
      </p:sp>
      <p:sp>
        <p:nvSpPr>
          <p:cNvPr id="2" name="Picture Placeholder 1">
            <a:extLst>
              <a:ext uri="{FF2B5EF4-FFF2-40B4-BE49-F238E27FC236}">
                <a16:creationId xmlns:a16="http://schemas.microsoft.com/office/drawing/2014/main" id="{DAF0A7B8-8201-45F0-95BF-8069DFF91841}"/>
              </a:ext>
            </a:extLst>
          </p:cNvPr>
          <p:cNvSpPr>
            <a:spLocks noGrp="1"/>
          </p:cNvSpPr>
          <p:nvPr>
            <p:ph type="pic" sz="quarter" idx="12"/>
          </p:nvPr>
        </p:nvSpPr>
        <p:spPr/>
      </p:sp>
    </p:spTree>
    <p:extLst>
      <p:ext uri="{BB962C8B-B14F-4D97-AF65-F5344CB8AC3E}">
        <p14:creationId xmlns:p14="http://schemas.microsoft.com/office/powerpoint/2010/main" val="145091700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3" y="478594"/>
            <a:ext cx="11341268" cy="492443"/>
          </a:xfrm>
        </p:spPr>
        <p:txBody>
          <a:bodyPr wrap="square" lIns="0" tIns="0" rIns="0" bIns="0">
            <a:spAutoFit/>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solidFill>
                  <a:schemeClr val="tx1"/>
                </a:solidFill>
              </a:rPr>
              <a:t>Embedding Power BI Visuals in Model Apps</a:t>
            </a:r>
          </a:p>
        </p:txBody>
      </p:sp>
      <p:sp>
        <p:nvSpPr>
          <p:cNvPr id="13" name="Text Placeholder 3">
            <a:extLst>
              <a:ext uri="{FF2B5EF4-FFF2-40B4-BE49-F238E27FC236}">
                <a16:creationId xmlns:a16="http://schemas.microsoft.com/office/drawing/2014/main" id="{1C03CE03-94D4-4C7A-8952-9EC0E3D97E7C}"/>
              </a:ext>
            </a:extLst>
          </p:cNvPr>
          <p:cNvSpPr txBox="1">
            <a:spLocks/>
          </p:cNvSpPr>
          <p:nvPr/>
        </p:nvSpPr>
        <p:spPr>
          <a:xfrm>
            <a:off x="432088" y="1168400"/>
            <a:ext cx="11341267" cy="307777"/>
          </a:xfrm>
          <a:prstGeom prst="rect">
            <a:avLst/>
          </a:prstGeom>
        </p:spPr>
        <p:txBody>
          <a:bodyPr lIns="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defRPr/>
            </a:pPr>
            <a:r>
              <a:rPr lang="en-US" sz="2000" dirty="0">
                <a:solidFill>
                  <a:schemeClr val="tx1"/>
                </a:solidFill>
              </a:rPr>
              <a:t>Power BI visualizations can be embedded into personal dashboards in model driven applications</a:t>
            </a:r>
          </a:p>
        </p:txBody>
      </p:sp>
      <p:sp>
        <p:nvSpPr>
          <p:cNvPr id="4" name="Content Placeholder 3">
            <a:extLst>
              <a:ext uri="{FF2B5EF4-FFF2-40B4-BE49-F238E27FC236}">
                <a16:creationId xmlns:a16="http://schemas.microsoft.com/office/drawing/2014/main" id="{AF8D606E-C90C-44F5-9045-58AD94A0FC00}"/>
              </a:ext>
            </a:extLst>
          </p:cNvPr>
          <p:cNvSpPr>
            <a:spLocks noGrp="1"/>
          </p:cNvSpPr>
          <p:nvPr>
            <p:ph sz="quarter" idx="10"/>
          </p:nvPr>
        </p:nvSpPr>
        <p:spPr>
          <a:xfrm>
            <a:off x="419100" y="1952197"/>
            <a:ext cx="11340811" cy="1354217"/>
          </a:xfrm>
        </p:spPr>
        <p:txBody>
          <a:bodyPr/>
          <a:lstStyle/>
          <a:p>
            <a:pPr marL="0" lvl="0" indent="0">
              <a:spcBef>
                <a:spcPts val="0"/>
              </a:spcBef>
              <a:spcAft>
                <a:spcPts val="1200"/>
              </a:spcAft>
              <a:buNone/>
            </a:pPr>
            <a:r>
              <a:rPr lang="en-US" sz="2000" spc="0" dirty="0">
                <a:solidFill>
                  <a:schemeClr val="tx1"/>
                </a:solidFill>
              </a:rPr>
              <a:t>Visualizations can be embedded in two ways: </a:t>
            </a:r>
          </a:p>
          <a:p>
            <a:pPr lvl="0">
              <a:spcBef>
                <a:spcPts val="0"/>
              </a:spcBef>
              <a:spcAft>
                <a:spcPts val="1200"/>
              </a:spcAft>
            </a:pPr>
            <a:r>
              <a:rPr lang="en-US" sz="1800" spc="0" dirty="0">
                <a:solidFill>
                  <a:schemeClr val="tx1"/>
                </a:solidFill>
                <a:latin typeface="+mn-lt"/>
              </a:rPr>
              <a:t>Workspace Dashboard: Entire dashboard is displayed in the Model driven app</a:t>
            </a:r>
          </a:p>
          <a:p>
            <a:pPr lvl="0">
              <a:spcBef>
                <a:spcPts val="0"/>
              </a:spcBef>
              <a:spcAft>
                <a:spcPts val="1200"/>
              </a:spcAft>
            </a:pPr>
            <a:r>
              <a:rPr lang="en-US" sz="1800" spc="0" dirty="0">
                <a:solidFill>
                  <a:schemeClr val="tx1"/>
                </a:solidFill>
                <a:latin typeface="+mn-lt"/>
              </a:rPr>
              <a:t>Dashboard Tile: Tile is embedded into a model-driven application dashboard</a:t>
            </a:r>
          </a:p>
        </p:txBody>
      </p:sp>
      <p:sp>
        <p:nvSpPr>
          <p:cNvPr id="3" name="Text Placeholder 9"/>
          <p:cNvSpPr>
            <a:spLocks noGrp="1"/>
          </p:cNvSpPr>
          <p:nvPr>
            <p:ph type="body" sz="quarter" idx="11" hasCustomPrompt="1"/>
          </p:nvPr>
        </p:nvSpPr>
        <p:spPr>
          <a:xfrm>
            <a:off x="425366" y="5920916"/>
            <a:ext cx="11341268" cy="246221"/>
          </a:xfrm>
        </p:spPr>
        <p:txBody>
          <a:bodyPr lIns="0" tIns="0" rIns="0" bIns="0">
            <a:spAutoFit/>
          </a:bodyPr>
          <a:lstStyle>
            <a:lvl1pPr marL="457200" indent="-457200">
              <a:lnSpc>
                <a:spcPct val="100000"/>
              </a:lnSpc>
              <a:buFont typeface="Arial" pitchFamily="34" charset="0"/>
              <a:buChar char="•"/>
              <a:defRPr sz="2800" b="0" i="0" spc="0">
                <a:solidFill>
                  <a:srgbClr val="2F2F2F"/>
                </a:solidFill>
                <a:latin typeface="+mn-lt"/>
                <a:cs typeface="Segoe UI" panose="020B0502040204020203" pitchFamily="34" charset="0"/>
              </a:defRPr>
            </a:lvl1pPr>
          </a:lstStyle>
          <a:p>
            <a:pPr marL="0" lvl="0" indent="0">
              <a:buNone/>
            </a:pPr>
            <a:r>
              <a:rPr lang="en-US" sz="1600" dirty="0">
                <a:solidFill>
                  <a:schemeClr val="tx1"/>
                </a:solidFill>
                <a:latin typeface="+mj-lt"/>
              </a:rPr>
              <a:t>Important: </a:t>
            </a:r>
            <a:r>
              <a:rPr lang="en-US" sz="1600" i="1" dirty="0">
                <a:solidFill>
                  <a:schemeClr val="tx1"/>
                </a:solidFill>
              </a:rPr>
              <a:t>Power BI embedding must be enabled in the environment by an admin before visuals can be embedded</a:t>
            </a:r>
          </a:p>
        </p:txBody>
      </p:sp>
    </p:spTree>
    <p:extLst>
      <p:ext uri="{BB962C8B-B14F-4D97-AF65-F5344CB8AC3E}">
        <p14:creationId xmlns:p14="http://schemas.microsoft.com/office/powerpoint/2010/main" val="22418874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C39751-2C8F-499C-8B86-71965F4F5F72}"/>
              </a:ext>
            </a:extLst>
          </p:cNvPr>
          <p:cNvSpPr>
            <a:spLocks noGrp="1"/>
          </p:cNvSpPr>
          <p:nvPr>
            <p:ph type="title"/>
          </p:nvPr>
        </p:nvSpPr>
        <p:spPr/>
        <p:txBody>
          <a:bodyPr/>
          <a:lstStyle/>
          <a:p>
            <a:r>
              <a:rPr lang="en-US" dirty="0"/>
              <a:t>Create reports with Power BI for Teams</a:t>
            </a:r>
          </a:p>
        </p:txBody>
      </p:sp>
      <p:pic>
        <p:nvPicPr>
          <p:cNvPr id="9" name="Picture Placeholder 8">
            <a:extLst>
              <a:ext uri="{FF2B5EF4-FFF2-40B4-BE49-F238E27FC236}">
                <a16:creationId xmlns:a16="http://schemas.microsoft.com/office/drawing/2014/main" id="{AF9661D9-CF1B-4061-A7AE-D1482E2815E9}"/>
              </a:ext>
            </a:extLst>
          </p:cNvPr>
          <p:cNvPicPr>
            <a:picLocks noGrp="1" noChangeAspect="1"/>
          </p:cNvPicPr>
          <p:nvPr>
            <p:ph type="pic" sz="quarter" idx="10"/>
          </p:nvPr>
        </p:nvPicPr>
        <p:blipFill>
          <a:blip r:embed="rId2"/>
          <a:srcRect/>
          <a:stretch/>
        </p:blipFill>
        <p:spPr>
          <a:xfrm>
            <a:off x="10098361" y="2991859"/>
            <a:ext cx="1281254" cy="853622"/>
          </a:xfrm>
        </p:spPr>
      </p:pic>
    </p:spTree>
    <p:extLst>
      <p:ext uri="{BB962C8B-B14F-4D97-AF65-F5344CB8AC3E}">
        <p14:creationId xmlns:p14="http://schemas.microsoft.com/office/powerpoint/2010/main" val="19871807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C39751-2C8F-499C-8B86-71965F4F5F72}"/>
              </a:ext>
            </a:extLst>
          </p:cNvPr>
          <p:cNvSpPr>
            <a:spLocks noGrp="1"/>
          </p:cNvSpPr>
          <p:nvPr>
            <p:ph type="title"/>
          </p:nvPr>
        </p:nvSpPr>
        <p:spPr/>
        <p:txBody>
          <a:bodyPr/>
          <a:lstStyle/>
          <a:p>
            <a:r>
              <a:rPr lang="en-US" dirty="0"/>
              <a:t>Get started with Power BI</a:t>
            </a:r>
          </a:p>
        </p:txBody>
      </p:sp>
      <p:pic>
        <p:nvPicPr>
          <p:cNvPr id="9" name="Picture Placeholder 8">
            <a:extLst>
              <a:ext uri="{FF2B5EF4-FFF2-40B4-BE49-F238E27FC236}">
                <a16:creationId xmlns:a16="http://schemas.microsoft.com/office/drawing/2014/main" id="{AF9661D9-CF1B-4061-A7AE-D1482E2815E9}"/>
              </a:ext>
            </a:extLst>
          </p:cNvPr>
          <p:cNvPicPr>
            <a:picLocks noGrp="1" noChangeAspect="1"/>
          </p:cNvPicPr>
          <p:nvPr>
            <p:ph type="pic" sz="quarter" idx="10"/>
          </p:nvPr>
        </p:nvPicPr>
        <p:blipFill>
          <a:blip r:embed="rId2"/>
          <a:srcRect/>
          <a:stretch/>
        </p:blipFill>
        <p:spPr>
          <a:xfrm>
            <a:off x="10098361" y="2991859"/>
            <a:ext cx="1281254" cy="853622"/>
          </a:xfrm>
        </p:spPr>
      </p:pic>
    </p:spTree>
    <p:extLst>
      <p:ext uri="{BB962C8B-B14F-4D97-AF65-F5344CB8AC3E}">
        <p14:creationId xmlns:p14="http://schemas.microsoft.com/office/powerpoint/2010/main" val="220474910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Introduction</a:t>
            </a:r>
          </a:p>
        </p:txBody>
      </p:sp>
      <p:sp>
        <p:nvSpPr>
          <p:cNvPr id="3" name="Subtitle"/>
          <p:cNvSpPr>
            <a:spLocks noGrp="1"/>
          </p:cNvSpPr>
          <p:nvPr>
            <p:ph type="body" sz="quarter" idx="42"/>
          </p:nvPr>
        </p:nvSpPr>
        <p:spPr>
          <a:xfrm>
            <a:off x="418643" y="1456897"/>
            <a:ext cx="11354713" cy="42809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Data empowers employees to make better decisions, accelerate business transformation, and grow the organization.</a:t>
            </a:r>
          </a:p>
        </p:txBody>
      </p:sp>
      <p:sp>
        <p:nvSpPr>
          <p:cNvPr id="4" name="New shape"/>
          <p:cNvSpPr/>
          <p:nvPr/>
        </p:nvSpPr>
        <p:spPr>
          <a:xfrm>
            <a:off x="571500" y="2564106"/>
            <a:ext cx="5181600" cy="20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1000" indent="-365760">
              <a:spcBef>
                <a:spcPct val="20000"/>
              </a:spcBef>
              <a:spcAft>
                <a:spcPct val="20000"/>
              </a:spcAft>
              <a:buChar char="•"/>
            </a:pPr>
            <a:r>
              <a:rPr sz="1800" dirty="0">
                <a:solidFill>
                  <a:srgbClr val="000000"/>
                </a:solidFill>
              </a:rPr>
              <a:t>Import a Microsoft </a:t>
            </a:r>
            <a:r>
              <a:rPr sz="1800" dirty="0" err="1">
                <a:solidFill>
                  <a:srgbClr val="000000"/>
                </a:solidFill>
              </a:rPr>
              <a:t>Dataverse</a:t>
            </a:r>
            <a:r>
              <a:rPr sz="1800" dirty="0">
                <a:solidFill>
                  <a:srgbClr val="000000"/>
                </a:solidFill>
              </a:rPr>
              <a:t> dataset into Power BI.</a:t>
            </a:r>
          </a:p>
          <a:p>
            <a:pPr marL="381000" indent="-365760">
              <a:spcBef>
                <a:spcPct val="20000"/>
              </a:spcBef>
              <a:spcAft>
                <a:spcPct val="20000"/>
              </a:spcAft>
              <a:buChar char="•"/>
            </a:pPr>
            <a:r>
              <a:rPr sz="1800" dirty="0">
                <a:solidFill>
                  <a:srgbClr val="000000"/>
                </a:solidFill>
              </a:rPr>
              <a:t>Create a new Power BI report based on the dataset.</a:t>
            </a:r>
          </a:p>
          <a:p>
            <a:pPr marL="381000" indent="-365760">
              <a:spcBef>
                <a:spcPct val="20000"/>
              </a:spcBef>
              <a:spcAft>
                <a:spcPct val="20000"/>
              </a:spcAft>
              <a:buChar char="•"/>
            </a:pPr>
            <a:r>
              <a:rPr sz="1800" dirty="0">
                <a:solidFill>
                  <a:srgbClr val="000000"/>
                </a:solidFill>
              </a:rPr>
              <a:t>Edit a report.</a:t>
            </a:r>
          </a:p>
          <a:p>
            <a:pPr marL="381000" indent="-365760">
              <a:spcBef>
                <a:spcPct val="20000"/>
              </a:spcBef>
              <a:spcAft>
                <a:spcPct val="20000"/>
              </a:spcAft>
              <a:buChar char="•"/>
            </a:pPr>
            <a:r>
              <a:rPr sz="1800" dirty="0">
                <a:solidFill>
                  <a:srgbClr val="000000"/>
                </a:solidFill>
              </a:rPr>
              <a:t>Share a report with others.</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8643" y="440494"/>
            <a:ext cx="11341268" cy="680196"/>
          </a:xfrm>
        </p:spPr>
        <p:txBody>
          <a:bodyPr wrap="square" anchor="t">
            <a:normAutofit/>
          </a:bodyPr>
          <a:lstStyle>
            <a:lvl1pPr>
              <a:defRPr>
                <a:solidFill>
                  <a:schemeClr val="tx1"/>
                </a:solidFill>
              </a:defRPr>
            </a:lvl1pPr>
          </a:lstStyle>
          <a:p>
            <a:r>
              <a:rPr lang="en-US">
                <a:solidFill>
                  <a:srgbClr val="000000"/>
                </a:solidFill>
              </a:rPr>
              <a:t>Dataverse for Teams sample data</a:t>
            </a:r>
          </a:p>
        </p:txBody>
      </p:sp>
      <p:sp>
        <p:nvSpPr>
          <p:cNvPr id="3" name="Subtitle"/>
          <p:cNvSpPr>
            <a:spLocks noGrp="1"/>
          </p:cNvSpPr>
          <p:nvPr>
            <p:ph sz="quarter" idx="10"/>
          </p:nvPr>
        </p:nvSpPr>
        <p:spPr>
          <a:xfrm>
            <a:off x="441468" y="1456896"/>
            <a:ext cx="5543785" cy="4194604"/>
          </a:xfrm>
        </p:spPr>
        <p:txBody>
          <a:bodyPr wrap="square">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solidFill>
                  <a:srgbClr val="000000"/>
                </a:solidFill>
              </a:rPr>
              <a:t>In order to show how to import data from Dataverse for Teams into Power BI, we need to first have some data in Dataverse for Teams.</a:t>
            </a:r>
          </a:p>
        </p:txBody>
      </p:sp>
      <p:graphicFrame>
        <p:nvGraphicFramePr>
          <p:cNvPr id="5" name="New Table"/>
          <p:cNvGraphicFramePr>
            <a:graphicFrameLocks noGrp="1"/>
          </p:cNvGraphicFramePr>
          <p:nvPr>
            <p:extLst>
              <p:ext uri="{D42A27DB-BD31-4B8C-83A1-F6EECF244321}">
                <p14:modId xmlns:p14="http://schemas.microsoft.com/office/powerpoint/2010/main" val="4182908101"/>
              </p:ext>
            </p:extLst>
          </p:nvPr>
        </p:nvGraphicFramePr>
        <p:xfrm>
          <a:off x="6388842" y="1456896"/>
          <a:ext cx="5212593" cy="4194612"/>
        </p:xfrm>
        <a:graphic>
          <a:graphicData uri="http://schemas.openxmlformats.org/drawingml/2006/table">
            <a:tbl>
              <a:tblPr firstRow="1" bandRow="1">
                <a:tableStyleId>{5C22544A-7EE6-4342-B048-85BDC9FD1C3A}</a:tableStyleId>
              </a:tblPr>
              <a:tblGrid>
                <a:gridCol w="2837030">
                  <a:extLst>
                    <a:ext uri="{9D8B030D-6E8A-4147-A177-3AD203B41FA5}">
                      <a16:colId xmlns:a16="http://schemas.microsoft.com/office/drawing/2014/main" val="20000"/>
                    </a:ext>
                  </a:extLst>
                </a:gridCol>
                <a:gridCol w="2375563">
                  <a:extLst>
                    <a:ext uri="{9D8B030D-6E8A-4147-A177-3AD203B41FA5}">
                      <a16:colId xmlns:a16="http://schemas.microsoft.com/office/drawing/2014/main" val="20001"/>
                    </a:ext>
                  </a:extLst>
                </a:gridCol>
              </a:tblGrid>
              <a:tr h="466068">
                <a:tc>
                  <a:txBody>
                    <a:bodyPr/>
                    <a:lstStyle/>
                    <a:p>
                      <a:pPr algn="l"/>
                      <a:r>
                        <a:rPr sz="2200">
                          <a:solidFill>
                            <a:srgbClr val="FFFFFF"/>
                          </a:solidFill>
                        </a:rPr>
                        <a:t>Column name</a:t>
                      </a:r>
                    </a:p>
                  </a:txBody>
                  <a:tcPr marL="91987" marR="91987" marT="45993" marB="45993"/>
                </a:tc>
                <a:tc>
                  <a:txBody>
                    <a:bodyPr/>
                    <a:lstStyle/>
                    <a:p>
                      <a:pPr algn="l"/>
                      <a:r>
                        <a:rPr sz="2200">
                          <a:solidFill>
                            <a:srgbClr val="FFFFFF"/>
                          </a:solidFill>
                        </a:rPr>
                        <a:t>Data type</a:t>
                      </a:r>
                    </a:p>
                  </a:txBody>
                  <a:tcPr marL="91987" marR="91987" marT="45993" marB="45993"/>
                </a:tc>
                <a:extLst>
                  <a:ext uri="{0D108BD9-81ED-4DB2-BD59-A6C34878D82A}">
                    <a16:rowId xmlns:a16="http://schemas.microsoft.com/office/drawing/2014/main" val="10000"/>
                  </a:ext>
                </a:extLst>
              </a:tr>
              <a:tr h="466068">
                <a:tc>
                  <a:txBody>
                    <a:bodyPr/>
                    <a:lstStyle/>
                    <a:p>
                      <a:pPr algn="l"/>
                      <a:r>
                        <a:rPr sz="2200">
                          <a:solidFill>
                            <a:srgbClr val="000000"/>
                          </a:solidFill>
                        </a:rPr>
                        <a:t>Name</a:t>
                      </a:r>
                    </a:p>
                  </a:txBody>
                  <a:tcPr marL="91987" marR="91987" marT="45993" marB="45993"/>
                </a:tc>
                <a:tc>
                  <a:txBody>
                    <a:bodyPr/>
                    <a:lstStyle/>
                    <a:p>
                      <a:pPr algn="l"/>
                      <a:r>
                        <a:rPr sz="2200">
                          <a:solidFill>
                            <a:srgbClr val="000000"/>
                          </a:solidFill>
                        </a:rPr>
                        <a:t>Text</a:t>
                      </a:r>
                    </a:p>
                  </a:txBody>
                  <a:tcPr marL="91987" marR="91987" marT="45993" marB="45993"/>
                </a:tc>
                <a:extLst>
                  <a:ext uri="{0D108BD9-81ED-4DB2-BD59-A6C34878D82A}">
                    <a16:rowId xmlns:a16="http://schemas.microsoft.com/office/drawing/2014/main" val="10001"/>
                  </a:ext>
                </a:extLst>
              </a:tr>
              <a:tr h="466068">
                <a:tc>
                  <a:txBody>
                    <a:bodyPr/>
                    <a:lstStyle/>
                    <a:p>
                      <a:pPr algn="l"/>
                      <a:r>
                        <a:rPr sz="2200">
                          <a:solidFill>
                            <a:srgbClr val="000000"/>
                          </a:solidFill>
                        </a:rPr>
                        <a:t>Assembly</a:t>
                      </a:r>
                    </a:p>
                  </a:txBody>
                  <a:tcPr marL="91987" marR="91987" marT="45993" marB="45993"/>
                </a:tc>
                <a:tc>
                  <a:txBody>
                    <a:bodyPr/>
                    <a:lstStyle/>
                    <a:p>
                      <a:pPr algn="l"/>
                      <a:r>
                        <a:rPr sz="2200">
                          <a:solidFill>
                            <a:srgbClr val="000000"/>
                          </a:solidFill>
                        </a:rPr>
                        <a:t>Number</a:t>
                      </a:r>
                    </a:p>
                  </a:txBody>
                  <a:tcPr marL="91987" marR="91987" marT="45993" marB="45993"/>
                </a:tc>
                <a:extLst>
                  <a:ext uri="{0D108BD9-81ED-4DB2-BD59-A6C34878D82A}">
                    <a16:rowId xmlns:a16="http://schemas.microsoft.com/office/drawing/2014/main" val="10002"/>
                  </a:ext>
                </a:extLst>
              </a:tr>
              <a:tr h="466068">
                <a:tc>
                  <a:txBody>
                    <a:bodyPr/>
                    <a:lstStyle/>
                    <a:p>
                      <a:pPr algn="l"/>
                      <a:r>
                        <a:rPr sz="2200">
                          <a:solidFill>
                            <a:srgbClr val="000000"/>
                          </a:solidFill>
                        </a:rPr>
                        <a:t>Date</a:t>
                      </a:r>
                    </a:p>
                  </a:txBody>
                  <a:tcPr marL="91987" marR="91987" marT="45993" marB="45993"/>
                </a:tc>
                <a:tc>
                  <a:txBody>
                    <a:bodyPr/>
                    <a:lstStyle/>
                    <a:p>
                      <a:pPr algn="l"/>
                      <a:r>
                        <a:rPr sz="2200">
                          <a:solidFill>
                            <a:srgbClr val="000000"/>
                          </a:solidFill>
                        </a:rPr>
                        <a:t>Date</a:t>
                      </a:r>
                    </a:p>
                  </a:txBody>
                  <a:tcPr marL="91987" marR="91987" marT="45993" marB="45993"/>
                </a:tc>
                <a:extLst>
                  <a:ext uri="{0D108BD9-81ED-4DB2-BD59-A6C34878D82A}">
                    <a16:rowId xmlns:a16="http://schemas.microsoft.com/office/drawing/2014/main" val="10003"/>
                  </a:ext>
                </a:extLst>
              </a:tr>
              <a:tr h="466068">
                <a:tc>
                  <a:txBody>
                    <a:bodyPr/>
                    <a:lstStyle/>
                    <a:p>
                      <a:pPr algn="l"/>
                      <a:r>
                        <a:rPr sz="2200">
                          <a:solidFill>
                            <a:srgbClr val="000000"/>
                          </a:solidFill>
                        </a:rPr>
                        <a:t>Materials</a:t>
                      </a:r>
                    </a:p>
                  </a:txBody>
                  <a:tcPr marL="91987" marR="91987" marT="45993" marB="45993"/>
                </a:tc>
                <a:tc>
                  <a:txBody>
                    <a:bodyPr/>
                    <a:lstStyle/>
                    <a:p>
                      <a:pPr algn="l"/>
                      <a:r>
                        <a:rPr sz="2200">
                          <a:solidFill>
                            <a:srgbClr val="000000"/>
                          </a:solidFill>
                        </a:rPr>
                        <a:t>Number</a:t>
                      </a:r>
                    </a:p>
                  </a:txBody>
                  <a:tcPr marL="91987" marR="91987" marT="45993" marB="45993"/>
                </a:tc>
                <a:extLst>
                  <a:ext uri="{0D108BD9-81ED-4DB2-BD59-A6C34878D82A}">
                    <a16:rowId xmlns:a16="http://schemas.microsoft.com/office/drawing/2014/main" val="10004"/>
                  </a:ext>
                </a:extLst>
              </a:tr>
              <a:tr h="466068">
                <a:tc>
                  <a:txBody>
                    <a:bodyPr/>
                    <a:lstStyle/>
                    <a:p>
                      <a:pPr algn="l"/>
                      <a:r>
                        <a:rPr sz="2200">
                          <a:solidFill>
                            <a:srgbClr val="000000"/>
                          </a:solidFill>
                        </a:rPr>
                        <a:t>Package Total</a:t>
                      </a:r>
                    </a:p>
                  </a:txBody>
                  <a:tcPr marL="91987" marR="91987" marT="45993" marB="45993"/>
                </a:tc>
                <a:tc>
                  <a:txBody>
                    <a:bodyPr/>
                    <a:lstStyle/>
                    <a:p>
                      <a:pPr algn="l"/>
                      <a:r>
                        <a:rPr sz="2200">
                          <a:solidFill>
                            <a:srgbClr val="000000"/>
                          </a:solidFill>
                        </a:rPr>
                        <a:t>Number</a:t>
                      </a:r>
                    </a:p>
                  </a:txBody>
                  <a:tcPr marL="91987" marR="91987" marT="45993" marB="45993"/>
                </a:tc>
                <a:extLst>
                  <a:ext uri="{0D108BD9-81ED-4DB2-BD59-A6C34878D82A}">
                    <a16:rowId xmlns:a16="http://schemas.microsoft.com/office/drawing/2014/main" val="10005"/>
                  </a:ext>
                </a:extLst>
              </a:tr>
              <a:tr h="466068">
                <a:tc>
                  <a:txBody>
                    <a:bodyPr/>
                    <a:lstStyle/>
                    <a:p>
                      <a:pPr algn="l"/>
                      <a:r>
                        <a:rPr sz="2200">
                          <a:solidFill>
                            <a:srgbClr val="000000"/>
                          </a:solidFill>
                        </a:rPr>
                        <a:t>Printing</a:t>
                      </a:r>
                    </a:p>
                  </a:txBody>
                  <a:tcPr marL="91987" marR="91987" marT="45993" marB="45993"/>
                </a:tc>
                <a:tc>
                  <a:txBody>
                    <a:bodyPr/>
                    <a:lstStyle/>
                    <a:p>
                      <a:pPr algn="l"/>
                      <a:r>
                        <a:rPr sz="2200">
                          <a:solidFill>
                            <a:srgbClr val="000000"/>
                          </a:solidFill>
                        </a:rPr>
                        <a:t>Number</a:t>
                      </a:r>
                    </a:p>
                  </a:txBody>
                  <a:tcPr marL="91987" marR="91987" marT="45993" marB="45993"/>
                </a:tc>
                <a:extLst>
                  <a:ext uri="{0D108BD9-81ED-4DB2-BD59-A6C34878D82A}">
                    <a16:rowId xmlns:a16="http://schemas.microsoft.com/office/drawing/2014/main" val="10006"/>
                  </a:ext>
                </a:extLst>
              </a:tr>
              <a:tr h="466068">
                <a:tc>
                  <a:txBody>
                    <a:bodyPr/>
                    <a:lstStyle/>
                    <a:p>
                      <a:pPr algn="l"/>
                      <a:r>
                        <a:rPr sz="2200">
                          <a:solidFill>
                            <a:srgbClr val="000000"/>
                          </a:solidFill>
                        </a:rPr>
                        <a:t>Production Total</a:t>
                      </a:r>
                    </a:p>
                  </a:txBody>
                  <a:tcPr marL="91987" marR="91987" marT="45993" marB="45993"/>
                </a:tc>
                <a:tc>
                  <a:txBody>
                    <a:bodyPr/>
                    <a:lstStyle/>
                    <a:p>
                      <a:pPr algn="l"/>
                      <a:r>
                        <a:rPr sz="2200">
                          <a:solidFill>
                            <a:srgbClr val="000000"/>
                          </a:solidFill>
                        </a:rPr>
                        <a:t>Number</a:t>
                      </a:r>
                    </a:p>
                  </a:txBody>
                  <a:tcPr marL="91987" marR="91987" marT="45993" marB="45993"/>
                </a:tc>
                <a:extLst>
                  <a:ext uri="{0D108BD9-81ED-4DB2-BD59-A6C34878D82A}">
                    <a16:rowId xmlns:a16="http://schemas.microsoft.com/office/drawing/2014/main" val="10007"/>
                  </a:ext>
                </a:extLst>
              </a:tr>
              <a:tr h="466068">
                <a:tc>
                  <a:txBody>
                    <a:bodyPr/>
                    <a:lstStyle/>
                    <a:p>
                      <a:pPr algn="l"/>
                      <a:r>
                        <a:rPr sz="2200">
                          <a:solidFill>
                            <a:srgbClr val="000000"/>
                          </a:solidFill>
                        </a:rPr>
                        <a:t>Shipping</a:t>
                      </a:r>
                    </a:p>
                  </a:txBody>
                  <a:tcPr marL="91987" marR="91987" marT="45993" marB="45993"/>
                </a:tc>
                <a:tc>
                  <a:txBody>
                    <a:bodyPr/>
                    <a:lstStyle/>
                    <a:p>
                      <a:pPr algn="l"/>
                      <a:r>
                        <a:rPr sz="2200">
                          <a:solidFill>
                            <a:srgbClr val="000000"/>
                          </a:solidFill>
                        </a:rPr>
                        <a:t>Number</a:t>
                      </a:r>
                    </a:p>
                  </a:txBody>
                  <a:tcPr marL="91987" marR="91987" marT="45993" marB="45993"/>
                </a:tc>
                <a:extLst>
                  <a:ext uri="{0D108BD9-81ED-4DB2-BD59-A6C34878D82A}">
                    <a16:rowId xmlns:a16="http://schemas.microsoft.com/office/drawing/2014/main" val="10008"/>
                  </a:ext>
                </a:extLst>
              </a:tr>
            </a:tbl>
          </a:graphicData>
        </a:graphic>
      </p:graphicFrame>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BCC69F-6E80-491B-9791-6140D216712E}"/>
              </a:ext>
            </a:extLst>
          </p:cNvPr>
          <p:cNvSpPr>
            <a:spLocks noGrp="1"/>
          </p:cNvSpPr>
          <p:nvPr>
            <p:ph type="title"/>
          </p:nvPr>
        </p:nvSpPr>
        <p:spPr/>
        <p:txBody>
          <a:bodyPr/>
          <a:lstStyle/>
          <a:p>
            <a:r>
              <a:rPr lang="en-US" dirty="0"/>
              <a:t>Create report in Teams</a:t>
            </a:r>
          </a:p>
        </p:txBody>
      </p:sp>
      <p:pic>
        <p:nvPicPr>
          <p:cNvPr id="8" name="Picture Placeholder 7" descr="Graphical user interface, application&#10;&#10;Description automatically generated">
            <a:extLst>
              <a:ext uri="{FF2B5EF4-FFF2-40B4-BE49-F238E27FC236}">
                <a16:creationId xmlns:a16="http://schemas.microsoft.com/office/drawing/2014/main" id="{B4EA0AB6-390F-4985-A17C-6746A1B12CAF}"/>
              </a:ext>
            </a:extLst>
          </p:cNvPr>
          <p:cNvPicPr>
            <a:picLocks noGrp="1" noChangeAspect="1"/>
          </p:cNvPicPr>
          <p:nvPr>
            <p:ph type="pic" sz="quarter" idx="12"/>
          </p:nvPr>
        </p:nvPicPr>
        <p:blipFill rotWithShape="1">
          <a:blip r:embed="rId3"/>
          <a:srcRect l="3391" r="3391"/>
          <a:stretch/>
        </p:blipFill>
        <p:spPr/>
      </p:pic>
    </p:spTree>
    <p:extLst>
      <p:ext uri="{BB962C8B-B14F-4D97-AF65-F5344CB8AC3E}">
        <p14:creationId xmlns:p14="http://schemas.microsoft.com/office/powerpoint/2010/main" val="37299486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solidFill>
                  <a:schemeClr val="tx1"/>
                </a:solidFill>
              </a:rPr>
              <a:t>Introduction</a:t>
            </a:r>
          </a:p>
        </p:txBody>
      </p:sp>
      <p:sp>
        <p:nvSpPr>
          <p:cNvPr id="3" name="Text Placeholder 9"/>
          <p:cNvSpPr>
            <a:spLocks noGrp="1"/>
          </p:cNvSpPr>
          <p:nvPr>
            <p:ph type="body" sz="quarter" idx="42" hasCustomPrompt="1"/>
          </p:nvPr>
        </p:nvSpPr>
        <p:spPr/>
        <p:txBody>
          <a:bodyPr/>
          <a:lstStyle>
            <a:lvl1pPr marL="457200" indent="-457200">
              <a:lnSpc>
                <a:spcPct val="100000"/>
              </a:lnSpc>
              <a:buFont typeface="Arial" pitchFamily="34" charset="0"/>
              <a:buChar char="•"/>
              <a:defRPr sz="2800" b="0" i="0" spc="0">
                <a:solidFill>
                  <a:srgbClr val="2F2F2F"/>
                </a:solidFill>
                <a:latin typeface="+mn-lt"/>
                <a:cs typeface="Segoe UI" panose="020B0502040204020203" pitchFamily="34" charset="0"/>
              </a:defRPr>
            </a:lvl1pPr>
          </a:lstStyle>
          <a:p>
            <a:pPr marL="0" lvl="0" indent="0">
              <a:buNone/>
            </a:pPr>
            <a:r>
              <a:rPr lang="en-US" sz="2000" dirty="0">
                <a:solidFill>
                  <a:schemeClr val="tx1"/>
                </a:solidFill>
              </a:rPr>
              <a:t>Microsoft Power BI is a collection of software services, apps, and connectors that work together to turn your unrelated sources of data into coherent, visually immersive, and interactive insights</a:t>
            </a:r>
          </a:p>
        </p:txBody>
      </p:sp>
      <p:pic>
        <p:nvPicPr>
          <p:cNvPr id="4" name="New picture" descr="Internet explorer, Access, Excel, SQL and Mail Chimp which flows to Power B. This collection of apps and services are then presented in a visually immersive dashboard"/>
          <p:cNvPicPr/>
          <p:nvPr/>
        </p:nvPicPr>
        <p:blipFill>
          <a:blip r:embed="rId3"/>
          <a:stretch>
            <a:fillRect/>
          </a:stretch>
        </p:blipFill>
        <p:spPr>
          <a:xfrm>
            <a:off x="1218520" y="2665580"/>
            <a:ext cx="9754961" cy="3562847"/>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Common flow of work in Power BI</a:t>
            </a:r>
          </a:p>
        </p:txBody>
      </p:sp>
      <p:sp>
        <p:nvSpPr>
          <p:cNvPr id="21" name="Text Placeholder 20">
            <a:extLst>
              <a:ext uri="{FF2B5EF4-FFF2-40B4-BE49-F238E27FC236}">
                <a16:creationId xmlns:a16="http://schemas.microsoft.com/office/drawing/2014/main" id="{CEDA39D9-5B1E-49C7-BFF2-48C4301EABA5}"/>
              </a:ext>
            </a:extLst>
          </p:cNvPr>
          <p:cNvSpPr>
            <a:spLocks noGrp="1"/>
          </p:cNvSpPr>
          <p:nvPr>
            <p:ph type="body" sz="quarter" idx="4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91919"/>
                </a:solidFill>
                <a:effectLst/>
                <a:uLnTx/>
                <a:uFillTx/>
                <a:latin typeface="Segoe UI"/>
                <a:ea typeface="+mn-ea"/>
                <a:cs typeface="+mn-cs"/>
              </a:rPr>
              <a:t>Report is created in Power BI Desktop</a:t>
            </a:r>
          </a:p>
        </p:txBody>
      </p:sp>
      <p:sp>
        <p:nvSpPr>
          <p:cNvPr id="22" name="Text Placeholder 21">
            <a:extLst>
              <a:ext uri="{FF2B5EF4-FFF2-40B4-BE49-F238E27FC236}">
                <a16:creationId xmlns:a16="http://schemas.microsoft.com/office/drawing/2014/main" id="{81D3D8D7-8B10-40D8-B0B9-0D84B1BF451F}"/>
              </a:ext>
            </a:extLst>
          </p:cNvPr>
          <p:cNvSpPr>
            <a:spLocks noGrp="1"/>
          </p:cNvSpPr>
          <p:nvPr>
            <p:ph type="body" sz="quarter" idx="4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91919"/>
                </a:solidFill>
                <a:effectLst/>
                <a:uLnTx/>
                <a:uFillTx/>
                <a:latin typeface="Segoe UI"/>
                <a:ea typeface="+mn-ea"/>
                <a:cs typeface="+mn-cs"/>
              </a:rPr>
              <a:t>Report is published to the Power BI service</a:t>
            </a:r>
          </a:p>
        </p:txBody>
      </p:sp>
      <p:sp>
        <p:nvSpPr>
          <p:cNvPr id="23" name="Text Placeholder 22">
            <a:extLst>
              <a:ext uri="{FF2B5EF4-FFF2-40B4-BE49-F238E27FC236}">
                <a16:creationId xmlns:a16="http://schemas.microsoft.com/office/drawing/2014/main" id="{6DEF8EF9-A5CB-4AAC-8521-EB7AC947CCD9}"/>
              </a:ext>
            </a:extLst>
          </p:cNvPr>
          <p:cNvSpPr>
            <a:spLocks noGrp="1"/>
          </p:cNvSpPr>
          <p:nvPr>
            <p:ph type="body" sz="quarter" idx="4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91919"/>
                </a:solidFill>
                <a:effectLst/>
                <a:uLnTx/>
                <a:uFillTx/>
                <a:latin typeface="Segoe UI"/>
                <a:ea typeface="+mn-ea"/>
                <a:cs typeface="+mn-cs"/>
              </a:rPr>
              <a:t>Report is shared and consumed on Power BI Mobile</a:t>
            </a:r>
          </a:p>
        </p:txBody>
      </p:sp>
      <p:pic>
        <p:nvPicPr>
          <p:cNvPr id="38" name="Picture Placeholder 37" descr="Power BI desktop, Power BI service and Power BI mobile Dashboard">
            <a:extLst>
              <a:ext uri="{FF2B5EF4-FFF2-40B4-BE49-F238E27FC236}">
                <a16:creationId xmlns:a16="http://schemas.microsoft.com/office/drawing/2014/main" id="{AFECE2BA-C1DE-4EA5-99CD-B0390CD7C7BB}"/>
              </a:ext>
            </a:extLst>
          </p:cNvPr>
          <p:cNvPicPr>
            <a:picLocks noGrp="1" noChangeAspect="1"/>
          </p:cNvPicPr>
          <p:nvPr>
            <p:ph type="pic" sz="quarter" idx="15"/>
          </p:nvPr>
        </p:nvPicPr>
        <p:blipFill rotWithShape="1">
          <a:blip r:embed="rId3"/>
          <a:srcRect l="4165" r="2380" b="4137"/>
          <a:stretch/>
        </p:blipFill>
        <p:spPr>
          <a:xfrm>
            <a:off x="6362700" y="1564130"/>
            <a:ext cx="5290823" cy="4746143"/>
          </a:xfr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C06580-2607-4846-8A1A-DB434A5FCD41}"/>
              </a:ext>
            </a:extLst>
          </p:cNvPr>
          <p:cNvSpPr>
            <a:spLocks noGrp="1"/>
          </p:cNvSpPr>
          <p:nvPr>
            <p:ph type="title"/>
          </p:nvPr>
        </p:nvSpPr>
        <p:spPr/>
        <p:txBody>
          <a:bodyPr/>
          <a:lstStyle/>
          <a:p>
            <a:r>
              <a:rPr lang="en-US" dirty="0"/>
              <a:t>Building blocks of Power BI</a:t>
            </a:r>
          </a:p>
        </p:txBody>
      </p:sp>
      <p:pic>
        <p:nvPicPr>
          <p:cNvPr id="9" name="Picture Placeholder 8" descr="Icon of two tall rectangular buildings of different heights">
            <a:extLst>
              <a:ext uri="{FF2B5EF4-FFF2-40B4-BE49-F238E27FC236}">
                <a16:creationId xmlns:a16="http://schemas.microsoft.com/office/drawing/2014/main" id="{2D15BCF6-0296-4B50-8624-A275A5C7FEE1}"/>
              </a:ext>
            </a:extLst>
          </p:cNvPr>
          <p:cNvPicPr>
            <a:picLocks noGrp="1" noChangeAspect="1"/>
          </p:cNvPicPr>
          <p:nvPr>
            <p:ph type="pic" sz="quarter" idx="10"/>
          </p:nvPr>
        </p:nvPicPr>
        <p:blipFill rotWithShape="1">
          <a:blip r:embed="rId2"/>
          <a:srcRect t="316" b="316"/>
          <a:stretch/>
        </p:blipFill>
        <p:spPr/>
      </p:pic>
    </p:spTree>
    <p:extLst>
      <p:ext uri="{BB962C8B-B14F-4D97-AF65-F5344CB8AC3E}">
        <p14:creationId xmlns:p14="http://schemas.microsoft.com/office/powerpoint/2010/main" val="23274734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solidFill>
                  <a:schemeClr val="tx1"/>
                </a:solidFill>
              </a:rPr>
              <a:t>Building blocks of Power BI </a:t>
            </a:r>
          </a:p>
        </p:txBody>
      </p:sp>
      <p:sp>
        <p:nvSpPr>
          <p:cNvPr id="4" name="Text Placeholder 3">
            <a:extLst>
              <a:ext uri="{FF2B5EF4-FFF2-40B4-BE49-F238E27FC236}">
                <a16:creationId xmlns:a16="http://schemas.microsoft.com/office/drawing/2014/main" id="{7D492847-4C02-4B50-8FDB-E129E2211701}"/>
              </a:ext>
            </a:extLst>
          </p:cNvPr>
          <p:cNvSpPr>
            <a:spLocks noGrp="1"/>
          </p:cNvSpPr>
          <p:nvPr>
            <p:ph type="body" sz="quarter" idx="22"/>
          </p:nvPr>
        </p:nvSpPr>
        <p:spPr/>
        <p:txBody>
          <a:bodyPr/>
          <a:lstStyle/>
          <a:p>
            <a:r>
              <a:rPr lang="en-US" dirty="0">
                <a:solidFill>
                  <a:schemeClr val="tx1"/>
                </a:solidFill>
              </a:rPr>
              <a:t>Everything you do in Microsoft Power BI can be broken down into a few basic building blocks:</a:t>
            </a:r>
          </a:p>
        </p:txBody>
      </p:sp>
      <p:pic>
        <p:nvPicPr>
          <p:cNvPr id="128" name="Picture 127" descr="Icon of an eye">
            <a:extLst>
              <a:ext uri="{FF2B5EF4-FFF2-40B4-BE49-F238E27FC236}">
                <a16:creationId xmlns:a16="http://schemas.microsoft.com/office/drawing/2014/main" id="{162323B1-2B05-48F4-B05E-0515A7282974}"/>
              </a:ext>
            </a:extLst>
          </p:cNvPr>
          <p:cNvPicPr>
            <a:picLocks noChangeAspect="1"/>
          </p:cNvPicPr>
          <p:nvPr/>
        </p:nvPicPr>
        <p:blipFill>
          <a:blip r:embed="rId3"/>
          <a:stretch>
            <a:fillRect/>
          </a:stretch>
        </p:blipFill>
        <p:spPr>
          <a:xfrm>
            <a:off x="431343" y="1961322"/>
            <a:ext cx="658368" cy="658368"/>
          </a:xfrm>
          <a:prstGeom prst="rect">
            <a:avLst/>
          </a:prstGeom>
        </p:spPr>
      </p:pic>
      <p:sp>
        <p:nvSpPr>
          <p:cNvPr id="3" name="Text Placeholder 9"/>
          <p:cNvSpPr>
            <a:spLocks noGrp="1"/>
          </p:cNvSpPr>
          <p:nvPr>
            <p:ph type="body" sz="quarter" idx="11" hasCustomPrompt="1"/>
          </p:nvPr>
        </p:nvSpPr>
        <p:spPr>
          <a:xfrm>
            <a:off x="1389459" y="1961322"/>
            <a:ext cx="10383899" cy="658368"/>
          </a:xfrm>
        </p:spPr>
        <p:txBody>
          <a:bodyPr/>
          <a:lstStyle>
            <a:lvl1pPr marL="457200" indent="-457200">
              <a:lnSpc>
                <a:spcPct val="100000"/>
              </a:lnSpc>
              <a:buFont typeface="Arial" pitchFamily="34" charset="0"/>
              <a:buChar char="•"/>
              <a:defRPr sz="2800" b="0" i="0" spc="0">
                <a:solidFill>
                  <a:srgbClr val="2F2F2F"/>
                </a:solidFill>
                <a:latin typeface="+mn-lt"/>
                <a:cs typeface="Segoe UI" panose="020B0502040204020203" pitchFamily="34" charset="0"/>
              </a:defRPr>
            </a:lvl1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ea typeface="+mn-ea"/>
                <a:cs typeface="+mn-cs"/>
              </a:rPr>
              <a:t>Visualizations</a:t>
            </a:r>
          </a:p>
        </p:txBody>
      </p:sp>
      <p:pic>
        <p:nvPicPr>
          <p:cNvPr id="131" name="Picture 130" descr="Icon of binary code, ones and zeros">
            <a:extLst>
              <a:ext uri="{FF2B5EF4-FFF2-40B4-BE49-F238E27FC236}">
                <a16:creationId xmlns:a16="http://schemas.microsoft.com/office/drawing/2014/main" id="{E2A25B2F-1F57-4F79-BFDE-4C3E95B1EBFB}"/>
              </a:ext>
            </a:extLst>
          </p:cNvPr>
          <p:cNvPicPr>
            <a:picLocks noChangeAspect="1"/>
          </p:cNvPicPr>
          <p:nvPr/>
        </p:nvPicPr>
        <p:blipFill>
          <a:blip r:embed="rId4"/>
          <a:stretch>
            <a:fillRect/>
          </a:stretch>
        </p:blipFill>
        <p:spPr>
          <a:xfrm>
            <a:off x="431343" y="2908050"/>
            <a:ext cx="658368" cy="658368"/>
          </a:xfrm>
          <a:prstGeom prst="rect">
            <a:avLst/>
          </a:prstGeom>
        </p:spPr>
      </p:pic>
      <p:sp>
        <p:nvSpPr>
          <p:cNvPr id="5" name="Text Placeholder 4">
            <a:extLst>
              <a:ext uri="{FF2B5EF4-FFF2-40B4-BE49-F238E27FC236}">
                <a16:creationId xmlns:a16="http://schemas.microsoft.com/office/drawing/2014/main" id="{ECC40F43-C3A7-47B0-940E-17D1FDA26145}"/>
              </a:ext>
            </a:extLst>
          </p:cNvPr>
          <p:cNvSpPr>
            <a:spLocks noGrp="1"/>
          </p:cNvSpPr>
          <p:nvPr>
            <p:ph type="body" sz="quarter" idx="15"/>
          </p:nvPr>
        </p:nvSpPr>
        <p:spPr>
          <a:xfrm>
            <a:off x="1389459" y="2908050"/>
            <a:ext cx="10383899" cy="658368"/>
          </a:xfrm>
        </p:spPr>
        <p:txBody>
          <a:bodyPr/>
          <a:lstStyle/>
          <a:p>
            <a:r>
              <a:rPr lang="en-US" sz="2000" dirty="0"/>
              <a:t>Datasets</a:t>
            </a:r>
          </a:p>
        </p:txBody>
      </p:sp>
      <p:pic>
        <p:nvPicPr>
          <p:cNvPr id="134" name="Picture 133" descr="Icon of an unrolled document with writing on it">
            <a:extLst>
              <a:ext uri="{FF2B5EF4-FFF2-40B4-BE49-F238E27FC236}">
                <a16:creationId xmlns:a16="http://schemas.microsoft.com/office/drawing/2014/main" id="{537E08E7-1978-4C11-A998-3C46EDB45B31}"/>
              </a:ext>
            </a:extLst>
          </p:cNvPr>
          <p:cNvPicPr>
            <a:picLocks noChangeAspect="1"/>
          </p:cNvPicPr>
          <p:nvPr/>
        </p:nvPicPr>
        <p:blipFill>
          <a:blip r:embed="rId5"/>
          <a:stretch>
            <a:fillRect/>
          </a:stretch>
        </p:blipFill>
        <p:spPr>
          <a:xfrm>
            <a:off x="431343" y="3854778"/>
            <a:ext cx="658368" cy="658368"/>
          </a:xfrm>
          <a:prstGeom prst="rect">
            <a:avLst/>
          </a:prstGeom>
        </p:spPr>
      </p:pic>
      <p:sp>
        <p:nvSpPr>
          <p:cNvPr id="6" name="Text Placeholder 5">
            <a:extLst>
              <a:ext uri="{FF2B5EF4-FFF2-40B4-BE49-F238E27FC236}">
                <a16:creationId xmlns:a16="http://schemas.microsoft.com/office/drawing/2014/main" id="{308DFAFD-1B93-4B4F-A5AC-CE572C26E71F}"/>
              </a:ext>
            </a:extLst>
          </p:cNvPr>
          <p:cNvSpPr>
            <a:spLocks noGrp="1"/>
          </p:cNvSpPr>
          <p:nvPr>
            <p:ph type="body" sz="quarter" idx="17"/>
          </p:nvPr>
        </p:nvSpPr>
        <p:spPr>
          <a:xfrm>
            <a:off x="1389459" y="3854778"/>
            <a:ext cx="10383899" cy="658368"/>
          </a:xfrm>
        </p:spPr>
        <p:txBody>
          <a:bodyPr/>
          <a:lstStyle/>
          <a:p>
            <a:r>
              <a:rPr lang="en-US" sz="2000" dirty="0"/>
              <a:t>Reports</a:t>
            </a:r>
          </a:p>
        </p:txBody>
      </p:sp>
      <p:pic>
        <p:nvPicPr>
          <p:cNvPr id="137" name="Picture 136" descr="Icon of a speedometer showing fast speed">
            <a:extLst>
              <a:ext uri="{FF2B5EF4-FFF2-40B4-BE49-F238E27FC236}">
                <a16:creationId xmlns:a16="http://schemas.microsoft.com/office/drawing/2014/main" id="{54CD0B50-85A6-4634-B423-929BB26615EC}"/>
              </a:ext>
            </a:extLst>
          </p:cNvPr>
          <p:cNvPicPr>
            <a:picLocks noChangeAspect="1"/>
          </p:cNvPicPr>
          <p:nvPr/>
        </p:nvPicPr>
        <p:blipFill>
          <a:blip r:embed="rId6"/>
          <a:stretch>
            <a:fillRect/>
          </a:stretch>
        </p:blipFill>
        <p:spPr>
          <a:xfrm>
            <a:off x="431343" y="4801506"/>
            <a:ext cx="658368" cy="658368"/>
          </a:xfrm>
          <a:prstGeom prst="rect">
            <a:avLst/>
          </a:prstGeom>
        </p:spPr>
      </p:pic>
      <p:sp>
        <p:nvSpPr>
          <p:cNvPr id="7" name="Text Placeholder 6">
            <a:extLst>
              <a:ext uri="{FF2B5EF4-FFF2-40B4-BE49-F238E27FC236}">
                <a16:creationId xmlns:a16="http://schemas.microsoft.com/office/drawing/2014/main" id="{0993C02E-BAC5-45C0-8171-0FEFD7B18951}"/>
              </a:ext>
            </a:extLst>
          </p:cNvPr>
          <p:cNvSpPr>
            <a:spLocks noGrp="1"/>
          </p:cNvSpPr>
          <p:nvPr>
            <p:ph type="body" sz="quarter" idx="19"/>
          </p:nvPr>
        </p:nvSpPr>
        <p:spPr>
          <a:xfrm>
            <a:off x="1389459" y="4801506"/>
            <a:ext cx="10383899" cy="658368"/>
          </a:xfrm>
        </p:spPr>
        <p:txBody>
          <a:bodyPr/>
          <a:lstStyle/>
          <a:p>
            <a:r>
              <a:rPr lang="en-US" sz="2000" dirty="0"/>
              <a:t>Dashboards</a:t>
            </a:r>
          </a:p>
        </p:txBody>
      </p:sp>
      <p:pic>
        <p:nvPicPr>
          <p:cNvPr id="140" name="Picture 139" descr="Icon of two interlocked gears">
            <a:extLst>
              <a:ext uri="{FF2B5EF4-FFF2-40B4-BE49-F238E27FC236}">
                <a16:creationId xmlns:a16="http://schemas.microsoft.com/office/drawing/2014/main" id="{193BD7A9-6698-4DFB-A5F1-29A47F7D465B}"/>
              </a:ext>
            </a:extLst>
          </p:cNvPr>
          <p:cNvPicPr>
            <a:picLocks noChangeAspect="1"/>
          </p:cNvPicPr>
          <p:nvPr/>
        </p:nvPicPr>
        <p:blipFill>
          <a:blip r:embed="rId7"/>
          <a:stretch>
            <a:fillRect/>
          </a:stretch>
        </p:blipFill>
        <p:spPr>
          <a:xfrm>
            <a:off x="431343" y="5748233"/>
            <a:ext cx="658368" cy="658368"/>
          </a:xfrm>
          <a:prstGeom prst="rect">
            <a:avLst/>
          </a:prstGeom>
        </p:spPr>
      </p:pic>
      <p:sp>
        <p:nvSpPr>
          <p:cNvPr id="8" name="Text Placeholder 7">
            <a:extLst>
              <a:ext uri="{FF2B5EF4-FFF2-40B4-BE49-F238E27FC236}">
                <a16:creationId xmlns:a16="http://schemas.microsoft.com/office/drawing/2014/main" id="{6737BF6C-CFF2-4771-9CBA-DBFB0711674C}"/>
              </a:ext>
            </a:extLst>
          </p:cNvPr>
          <p:cNvSpPr>
            <a:spLocks noGrp="1"/>
          </p:cNvSpPr>
          <p:nvPr>
            <p:ph type="body" sz="quarter" idx="21"/>
          </p:nvPr>
        </p:nvSpPr>
        <p:spPr>
          <a:xfrm>
            <a:off x="1389459" y="5748233"/>
            <a:ext cx="10383899" cy="658368"/>
          </a:xfrm>
        </p:spPr>
        <p:txBody>
          <a:bodyPr/>
          <a:lstStyle/>
          <a:p>
            <a:r>
              <a:rPr lang="en-US" sz="2000" dirty="0"/>
              <a:t>Tiles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solidFill>
                  <a:schemeClr val="tx1"/>
                </a:solidFill>
              </a:rPr>
              <a:t>Visualizations</a:t>
            </a:r>
          </a:p>
        </p:txBody>
      </p:sp>
      <p:sp>
        <p:nvSpPr>
          <p:cNvPr id="3" name="Text Placeholder 9"/>
          <p:cNvSpPr>
            <a:spLocks noGrp="1"/>
          </p:cNvSpPr>
          <p:nvPr>
            <p:ph type="body" sz="quarter" idx="42" hasCustomPrompt="1"/>
          </p:nvPr>
        </p:nvSpPr>
        <p:spPr/>
        <p:txBody>
          <a:bodyPr/>
          <a:lstStyle>
            <a:lvl1pPr marL="457200" indent="-457200">
              <a:lnSpc>
                <a:spcPct val="100000"/>
              </a:lnSpc>
              <a:buFont typeface="Arial" pitchFamily="34" charset="0"/>
              <a:buChar char="•"/>
              <a:defRPr sz="2800" b="0" i="0" spc="0">
                <a:solidFill>
                  <a:srgbClr val="2F2F2F"/>
                </a:solidFill>
                <a:latin typeface="+mn-lt"/>
                <a:cs typeface="Segoe UI" panose="020B0502040204020203" pitchFamily="34" charset="0"/>
              </a:defRPr>
            </a:lvl1pPr>
          </a:lstStyle>
          <a:p>
            <a:pPr marL="0" lvl="0" indent="0">
              <a:buNone/>
            </a:pPr>
            <a:r>
              <a:rPr lang="en-US" sz="2400" dirty="0">
                <a:solidFill>
                  <a:schemeClr val="tx1"/>
                </a:solidFill>
              </a:rPr>
              <a:t>Visual representation of data, like a chart, a color-coded map, or other interesting things you can create to represent your data visually</a:t>
            </a:r>
          </a:p>
        </p:txBody>
      </p:sp>
      <p:pic>
        <p:nvPicPr>
          <p:cNvPr id="4" name="New picture" descr="Power BI retail analysis sample dashboard"/>
          <p:cNvPicPr/>
          <p:nvPr/>
        </p:nvPicPr>
        <p:blipFill>
          <a:blip r:embed="rId3"/>
          <a:stretch>
            <a:fillRect/>
          </a:stretch>
        </p:blipFill>
        <p:spPr>
          <a:xfrm>
            <a:off x="3640805" y="2581055"/>
            <a:ext cx="4910390" cy="3731896"/>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solidFill>
                  <a:schemeClr val="tx1"/>
                </a:solidFill>
              </a:rPr>
              <a:t>Datasets</a:t>
            </a:r>
          </a:p>
        </p:txBody>
      </p:sp>
      <p:sp>
        <p:nvSpPr>
          <p:cNvPr id="3" name="Text Placeholder 9"/>
          <p:cNvSpPr>
            <a:spLocks noGrp="1"/>
          </p:cNvSpPr>
          <p:nvPr>
            <p:ph type="body" sz="quarter" idx="42" hasCustomPrompt="1"/>
          </p:nvPr>
        </p:nvSpPr>
        <p:spPr/>
        <p:txBody>
          <a:bodyPr/>
          <a:lstStyle>
            <a:lvl1pPr marL="457200" indent="-457200">
              <a:lnSpc>
                <a:spcPct val="100000"/>
              </a:lnSpc>
              <a:buFont typeface="Arial" pitchFamily="34" charset="0"/>
              <a:buChar char="•"/>
              <a:defRPr sz="2800" b="0" i="0" spc="0">
                <a:solidFill>
                  <a:srgbClr val="2F2F2F"/>
                </a:solidFill>
                <a:latin typeface="+mn-lt"/>
                <a:cs typeface="Segoe UI" panose="020B0502040204020203" pitchFamily="34" charset="0"/>
              </a:defRPr>
            </a:lvl1pPr>
          </a:lstStyle>
          <a:p>
            <a:pPr marL="0" lvl="0" indent="0">
              <a:buNone/>
            </a:pPr>
            <a:r>
              <a:rPr lang="en-US" sz="2400" dirty="0">
                <a:solidFill>
                  <a:schemeClr val="tx1"/>
                </a:solidFill>
              </a:rPr>
              <a:t>Collection of data that Power BI uses to create its visualizations</a:t>
            </a:r>
          </a:p>
        </p:txBody>
      </p:sp>
      <p:pic>
        <p:nvPicPr>
          <p:cNvPr id="4" name="New picture" descr="Power BI data sheets"/>
          <p:cNvPicPr/>
          <p:nvPr/>
        </p:nvPicPr>
        <p:blipFill>
          <a:blip r:embed="rId3"/>
          <a:stretch>
            <a:fillRect/>
          </a:stretch>
        </p:blipFill>
        <p:spPr>
          <a:xfrm>
            <a:off x="3430300" y="2616604"/>
            <a:ext cx="5331400" cy="3660798"/>
          </a:xfrm>
          <a:prstGeom prst="rect">
            <a:avLst/>
          </a:prstGeom>
        </p:spPr>
      </p:pic>
    </p:spTree>
  </p:cSld>
  <p:clrMapOvr>
    <a:masterClrMapping/>
  </p:clrMapOvr>
  <p:transition>
    <p:fade/>
  </p:transition>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ower Platform Template.pptx" id="{698E3D6C-0A36-4625-9C2A-0642DC5B2873}" vid="{E69F7949-2A8C-4D67-8BE4-4506EFEC3E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67578DBD66E394D9B468A6617C94AD2" ma:contentTypeVersion="2" ma:contentTypeDescription="Create a new document." ma:contentTypeScope="" ma:versionID="9b5aa6f239118bb594b8ba443945f1f9">
  <xsd:schema xmlns:xsd="http://www.w3.org/2001/XMLSchema" xmlns:xs="http://www.w3.org/2001/XMLSchema" xmlns:p="http://schemas.microsoft.com/office/2006/metadata/properties" xmlns:ns2="6af760b7-3ac7-4136-9613-efba1616ad01" targetNamespace="http://schemas.microsoft.com/office/2006/metadata/properties" ma:root="true" ma:fieldsID="1fdd7bc1665287acd3eb8ac21d7fd83f" ns2:_="">
    <xsd:import namespace="6af760b7-3ac7-4136-9613-efba1616ad0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f760b7-3ac7-4136-9613-efba1616a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a4bc753f-e3bb-4cba-8373-da173ea1515c"/>
    <ds:schemaRef ds:uri="http://purl.org/dc/dcmitype/"/>
    <ds:schemaRef ds:uri="http://purl.org/dc/elements/1.1/"/>
    <ds:schemaRef ds:uri="http://schemas.microsoft.com/office/infopath/2007/PartnerControls"/>
    <ds:schemaRef ds:uri="http://schemas.microsoft.com/office/2006/documentManagement/types"/>
    <ds:schemaRef ds:uri="http://www.w3.org/XML/1998/namespace"/>
    <ds:schemaRef ds:uri="http://purl.org/dc/terms/"/>
    <ds:schemaRef ds:uri="http://schemas.openxmlformats.org/package/2006/metadata/core-properties"/>
    <ds:schemaRef ds:uri="10db0749-eddb-4627-97e5-bcd86b41c8cd"/>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A5010C5-29B6-460E-A6F1-EC8760E2A7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f760b7-3ac7-4136-9613-efba1616ad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Power Platform Template_Aug 26</Template>
  <TotalTime>327</TotalTime>
  <Words>3730</Words>
  <Application>Microsoft Office PowerPoint</Application>
  <PresentationFormat>Widescreen</PresentationFormat>
  <Paragraphs>234</Paragraphs>
  <Slides>32</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Segoe UI</vt:lpstr>
      <vt:lpstr>Segoe UI Light</vt:lpstr>
      <vt:lpstr>Segoe UI Semibold</vt:lpstr>
      <vt:lpstr>Wingdings</vt:lpstr>
      <vt:lpstr>Microsoft Power Platform Template</vt:lpstr>
      <vt:lpstr>Create and use analytics reports with Power BI</vt:lpstr>
      <vt:lpstr>Agenda</vt:lpstr>
      <vt:lpstr>Get started with Power BI</vt:lpstr>
      <vt:lpstr>Introduction</vt:lpstr>
      <vt:lpstr>Common flow of work in Power BI</vt:lpstr>
      <vt:lpstr>Building blocks of Power BI</vt:lpstr>
      <vt:lpstr>Building blocks of Power BI </vt:lpstr>
      <vt:lpstr>Visualizations</vt:lpstr>
      <vt:lpstr>Datasets</vt:lpstr>
      <vt:lpstr>Reports</vt:lpstr>
      <vt:lpstr>Tiles</vt:lpstr>
      <vt:lpstr>Tour and use the Power BI service</vt:lpstr>
      <vt:lpstr>Create out-of-box dashboards with cloud services</vt:lpstr>
      <vt:lpstr>Create out-of-box dashboards with cloud services </vt:lpstr>
      <vt:lpstr>Create out-of-box dashboards with cloud services  </vt:lpstr>
      <vt:lpstr>Create out-of-box dashboards with cloud services   </vt:lpstr>
      <vt:lpstr>Update data in the Power BI service</vt:lpstr>
      <vt:lpstr>Get data with Power BI Desktop</vt:lpstr>
      <vt:lpstr>Overview of Power BI Desktop</vt:lpstr>
      <vt:lpstr>Download Power BI Desktop</vt:lpstr>
      <vt:lpstr>Explore the report building environment</vt:lpstr>
      <vt:lpstr>Creating visuals</vt:lpstr>
      <vt:lpstr>Publish a report</vt:lpstr>
      <vt:lpstr>Pin a visual to a dashboard</vt:lpstr>
      <vt:lpstr>Connect to data sources</vt:lpstr>
      <vt:lpstr>Connect to data sources </vt:lpstr>
      <vt:lpstr>Demo: Get data with Power BI desktop</vt:lpstr>
      <vt:lpstr>Embedding Power BI Visuals in Model Apps</vt:lpstr>
      <vt:lpstr>Create reports with Power BI for Teams</vt:lpstr>
      <vt:lpstr>Introduction</vt:lpstr>
      <vt:lpstr>Dataverse for Teams sample data</vt:lpstr>
      <vt:lpstr>Create report in Teams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started building with Power BI</dc:title>
  <dc:creator>Jesse Dietrichson</dc:creator>
  <cp:lastModifiedBy>Sari Kulthm</cp:lastModifiedBy>
  <cp:revision>6</cp:revision>
  <dcterms:created xsi:type="dcterms:W3CDTF">2020-08-26T06:18:05Z</dcterms:created>
  <dcterms:modified xsi:type="dcterms:W3CDTF">2021-09-17T20:29:20Z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0x010100F67578DBD66E394D9B468A6617C94AD2</vt:lpwstr>
  </property>
</Properties>
</file>